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Georgia" panose="02040502050405020303" pitchFamily="18" charset="0"/>
      <p:regular r:id="rId25"/>
      <p:bold r:id="rId26"/>
      <p:italic r:id="rId27"/>
      <p:boldItalic r:id="rId28"/>
    </p:embeddedFont>
    <p:embeddedFont>
      <p:font typeface="Lato" panose="020B0604020202020204" charset="0"/>
      <p:regular r:id="rId29"/>
      <p:bold r:id="rId30"/>
      <p:italic r:id="rId31"/>
      <p:boldItalic r:id="rId32"/>
    </p:embeddedFont>
    <p:embeddedFont>
      <p:font typeface="Raleway"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D604D-B3D6-441D-9238-E2CC1BA5228C}">
  <a:tblStyle styleId="{40FD604D-B3D6-441D-9238-E2CC1BA5228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ollegesuccessfoundation.org/hom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youthcare.org/why-are-youth-homeles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features.crosscut.com/aging-out-of-foster-car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aps.google.com/maps?oe=utf-8&amp;rls=org.mozilla:en-US:official&amp;client=firefox-a&amp;channel=fflb&amp;q=16225+NE+87th+Street,+Suite+A-1,+Redmond+WA+98052&amp;um=1&amp;ie=UTF-8&amp;hq=&amp;hnear=0x54900d4ccbdfa71b:0xfba5be2d1b7f00,16225+NE+87th+St+%231,+Redmond,+WA+98052&amp;gl=us&amp;sa=X&amp;ei=BTJzUKf8HaLqiwKB2YHACg&amp;ved=0CCEQ8gEwA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Kiarra </a:t>
            </a:r>
            <a:endParaRPr/>
          </a:p>
        </p:txBody>
      </p:sp>
      <p:sp>
        <p:nvSpPr>
          <p:cNvPr id="177" name="Google Shape;17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Daina Reimanis</a:t>
            </a:r>
            <a:endParaRPr/>
          </a:p>
          <a:p>
            <a:pPr marL="0" lvl="0" indent="0" algn="l" rtl="0">
              <a:lnSpc>
                <a:spcPct val="100000"/>
              </a:lnSpc>
              <a:spcBef>
                <a:spcPts val="0"/>
              </a:spcBef>
              <a:spcAft>
                <a:spcPts val="0"/>
              </a:spcAft>
              <a:buSzPts val="1100"/>
              <a:buNone/>
            </a:pPr>
            <a:r>
              <a:rPr lang="en-US"/>
              <a:t>Include resume tools with previous work experience, directory of their own references, listings of local jobs that are hiring and their details</a:t>
            </a:r>
            <a:endParaRPr/>
          </a:p>
          <a:p>
            <a:pPr marL="0" lvl="0" indent="0" algn="l" rtl="0">
              <a:lnSpc>
                <a:spcPct val="100000"/>
              </a:lnSpc>
              <a:spcBef>
                <a:spcPts val="0"/>
              </a:spcBef>
              <a:spcAft>
                <a:spcPts val="0"/>
              </a:spcAft>
              <a:buSzPts val="1100"/>
              <a:buNone/>
            </a:pPr>
            <a:r>
              <a:rPr lang="en-US"/>
              <a:t>YearUp/YouthCare are very similar</a:t>
            </a:r>
            <a:endParaRPr/>
          </a:p>
          <a:p>
            <a:pPr marL="0" lvl="0" indent="0" algn="l" rtl="0">
              <a:lnSpc>
                <a:spcPct val="100000"/>
              </a:lnSpc>
              <a:spcBef>
                <a:spcPts val="0"/>
              </a:spcBef>
              <a:spcAft>
                <a:spcPts val="0"/>
              </a:spcAft>
              <a:buSzPts val="1100"/>
              <a:buNone/>
            </a:pPr>
            <a:r>
              <a:rPr lang="en-US"/>
              <a:t>Year Up: Different campuses in the puget sound area that partners with local companies to provide intensive training</a:t>
            </a:r>
            <a:endParaRPr/>
          </a:p>
          <a:p>
            <a:pPr marL="0" lvl="0" indent="0" algn="l" rtl="0">
              <a:lnSpc>
                <a:spcPct val="100000"/>
              </a:lnSpc>
              <a:spcBef>
                <a:spcPts val="0"/>
              </a:spcBef>
              <a:spcAft>
                <a:spcPts val="0"/>
              </a:spcAft>
              <a:buSzPts val="1100"/>
              <a:buNone/>
            </a:pPr>
            <a:r>
              <a:rPr lang="en-US"/>
              <a:t>YouthCare: sector-based training, offer internships</a:t>
            </a:r>
            <a:endParaRPr/>
          </a:p>
          <a:p>
            <a:pPr marL="0" lvl="0" indent="0" algn="l" rtl="0">
              <a:lnSpc>
                <a:spcPct val="100000"/>
              </a:lnSpc>
              <a:spcBef>
                <a:spcPts val="0"/>
              </a:spcBef>
              <a:spcAft>
                <a:spcPts val="0"/>
              </a:spcAft>
              <a:buSzPts val="1100"/>
              <a:buNone/>
            </a:pPr>
            <a:r>
              <a:rPr lang="en-US"/>
              <a:t>100k oppurtunities initiative: goal is to connect and employ youth corporate partners in king county with alaska airlines, microsoft, mod, nordstrom, starbucks, t-mobile</a:t>
            </a:r>
            <a:endParaRPr/>
          </a:p>
          <a:p>
            <a:pPr marL="0" lvl="0" indent="0" algn="l" rtl="0">
              <a:lnSpc>
                <a:spcPct val="100000"/>
              </a:lnSpc>
              <a:spcBef>
                <a:spcPts val="0"/>
              </a:spcBef>
              <a:spcAft>
                <a:spcPts val="0"/>
              </a:spcAft>
              <a:buSzPts val="1100"/>
              <a:buNone/>
            </a:pPr>
            <a:r>
              <a:rPr lang="en-US"/>
              <a:t>Treehouse: not only career services, but educational as well: helps connect youth, foster youth focused, based in seattle (also mentioned in clothing - they provide a variety of resources)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400">
                <a:solidFill>
                  <a:schemeClr val="dk2"/>
                </a:solidFill>
              </a:rPr>
              <a:t>Scholarship Information</a:t>
            </a:r>
            <a:endParaRPr sz="2400">
              <a:solidFill>
                <a:schemeClr val="dk2"/>
              </a:solidFill>
            </a:endParaRPr>
          </a:p>
          <a:p>
            <a:pPr marL="0" lvl="0" indent="0" algn="l" rtl="0">
              <a:lnSpc>
                <a:spcPct val="90000"/>
              </a:lnSpc>
              <a:spcBef>
                <a:spcPts val="0"/>
              </a:spcBef>
              <a:spcAft>
                <a:spcPts val="0"/>
              </a:spcAft>
              <a:buClr>
                <a:schemeClr val="dk1"/>
              </a:buClr>
              <a:buSzPts val="1100"/>
              <a:buFont typeface="Arial"/>
              <a:buNone/>
            </a:pPr>
            <a:r>
              <a:rPr lang="en-US" sz="2400">
                <a:solidFill>
                  <a:schemeClr val="dk2"/>
                </a:solidFill>
              </a:rPr>
              <a:t>National foster parent association </a:t>
            </a:r>
            <a:endParaRPr sz="2400">
              <a:solidFill>
                <a:schemeClr val="dk2"/>
              </a:solidFill>
            </a:endParaRPr>
          </a:p>
          <a:p>
            <a:pPr marL="0" lvl="0" indent="0" algn="l" rtl="0">
              <a:lnSpc>
                <a:spcPct val="90000"/>
              </a:lnSpc>
              <a:spcBef>
                <a:spcPts val="0"/>
              </a:spcBef>
              <a:spcAft>
                <a:spcPts val="0"/>
              </a:spcAft>
              <a:buClr>
                <a:schemeClr val="dk1"/>
              </a:buClr>
              <a:buSzPts val="1100"/>
              <a:buFont typeface="Arial"/>
              <a:buNone/>
            </a:pPr>
            <a:r>
              <a:rPr lang="en-US" sz="2400">
                <a:solidFill>
                  <a:schemeClr val="dk2"/>
                </a:solidFill>
              </a:rPr>
              <a:t>Casey Family Programs </a:t>
            </a:r>
            <a:endParaRPr sz="2400">
              <a:solidFill>
                <a:schemeClr val="dk2"/>
              </a:solidFill>
            </a:endParaRPr>
          </a:p>
          <a:p>
            <a:pPr marL="0" lvl="0" indent="0" algn="l" rtl="0">
              <a:lnSpc>
                <a:spcPct val="90000"/>
              </a:lnSpc>
              <a:spcBef>
                <a:spcPts val="0"/>
              </a:spcBef>
              <a:spcAft>
                <a:spcPts val="0"/>
              </a:spcAft>
              <a:buClr>
                <a:schemeClr val="dk1"/>
              </a:buClr>
              <a:buSzPts val="1100"/>
              <a:buFont typeface="Arial"/>
              <a:buNone/>
            </a:pPr>
            <a:r>
              <a:rPr lang="en-US" sz="2400">
                <a:solidFill>
                  <a:schemeClr val="dk2"/>
                </a:solidFill>
              </a:rPr>
              <a:t>Darko Rapotez Memorial College Scholarship fund for Aged out Foster Youth </a:t>
            </a:r>
            <a:endParaRPr sz="2400">
              <a:solidFill>
                <a:schemeClr val="dk2"/>
              </a:solidFill>
            </a:endParaRPr>
          </a:p>
          <a:p>
            <a:pPr marL="0" lvl="0" indent="0" algn="l" rtl="0">
              <a:lnSpc>
                <a:spcPct val="90000"/>
              </a:lnSpc>
              <a:spcBef>
                <a:spcPts val="0"/>
              </a:spcBef>
              <a:spcAft>
                <a:spcPts val="0"/>
              </a:spcAft>
              <a:buClr>
                <a:schemeClr val="dk1"/>
              </a:buClr>
              <a:buSzPts val="1100"/>
              <a:buFont typeface="Arial"/>
              <a:buNone/>
            </a:pPr>
            <a:r>
              <a:rPr lang="en-US" sz="2400">
                <a:solidFill>
                  <a:schemeClr val="dk2"/>
                </a:solidFill>
              </a:rPr>
              <a:t>Foster Care to Success </a:t>
            </a:r>
            <a:endParaRPr sz="2400">
              <a:solidFill>
                <a:schemeClr val="dk2"/>
              </a:solidFill>
            </a:endParaRPr>
          </a:p>
          <a:p>
            <a:pPr marL="0" lvl="0" indent="0" algn="l" rtl="0">
              <a:lnSpc>
                <a:spcPct val="90000"/>
              </a:lnSpc>
              <a:spcBef>
                <a:spcPts val="0"/>
              </a:spcBef>
              <a:spcAft>
                <a:spcPts val="0"/>
              </a:spcAft>
              <a:buClr>
                <a:schemeClr val="dk1"/>
              </a:buClr>
              <a:buSzPts val="1100"/>
              <a:buFont typeface="Arial"/>
              <a:buNone/>
            </a:pPr>
            <a:r>
              <a:rPr lang="en-US" u="sng">
                <a:solidFill>
                  <a:schemeClr val="hlink"/>
                </a:solidFill>
                <a:hlinkClick r:id="rId3"/>
              </a:rPr>
              <a:t>https://www.collegesuccessfoundation.org/home</a:t>
            </a:r>
            <a:endParaRPr/>
          </a:p>
        </p:txBody>
      </p:sp>
      <p:sp>
        <p:nvSpPr>
          <p:cNvPr id="204" name="Google Shape;20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Stevie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include if there is chat functionality: national runaway hotline, teenlink</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How To’s</a:t>
            </a:r>
            <a:endParaRPr/>
          </a:p>
          <a:p>
            <a:pPr marL="0" lvl="0" indent="0" algn="l" rtl="0">
              <a:lnSpc>
                <a:spcPct val="100000"/>
              </a:lnSpc>
              <a:spcBef>
                <a:spcPts val="0"/>
              </a:spcBef>
              <a:spcAft>
                <a:spcPts val="0"/>
              </a:spcAft>
              <a:buSzPts val="1100"/>
              <a:buNone/>
            </a:pPr>
            <a:r>
              <a:rPr lang="en-US"/>
              <a:t>Get a phone: lifeline program</a:t>
            </a:r>
            <a:endParaRPr/>
          </a:p>
          <a:p>
            <a:pPr marL="0" lvl="0" indent="0" algn="l" rtl="0">
              <a:lnSpc>
                <a:spcPct val="100000"/>
              </a:lnSpc>
              <a:spcBef>
                <a:spcPts val="0"/>
              </a:spcBef>
              <a:spcAft>
                <a:spcPts val="0"/>
              </a:spcAft>
              <a:buSzPts val="1100"/>
              <a:buNone/>
            </a:pPr>
            <a:r>
              <a:rPr lang="en-US"/>
              <a:t>Receive mail with no address</a:t>
            </a:r>
            <a:endParaRPr/>
          </a:p>
          <a:p>
            <a:pPr marL="0" lvl="0" indent="0" algn="l" rtl="0">
              <a:lnSpc>
                <a:spcPct val="100000"/>
              </a:lnSpc>
              <a:spcBef>
                <a:spcPts val="0"/>
              </a:spcBef>
              <a:spcAft>
                <a:spcPts val="0"/>
              </a:spcAft>
              <a:buSzPts val="1100"/>
              <a:buNone/>
            </a:pPr>
            <a:r>
              <a:rPr lang="en-US"/>
              <a:t>Voicemail/message line options</a:t>
            </a:r>
            <a:endParaRPr/>
          </a:p>
          <a:p>
            <a:pPr marL="0" lvl="0" indent="0" algn="l" rtl="0">
              <a:lnSpc>
                <a:spcPct val="100000"/>
              </a:lnSpc>
              <a:spcBef>
                <a:spcPts val="0"/>
              </a:spcBef>
              <a:spcAft>
                <a:spcPts val="0"/>
              </a:spcAft>
              <a:buSzPts val="1100"/>
              <a:buNone/>
            </a:pPr>
            <a:r>
              <a:rPr lang="en-US"/>
              <a:t>DSHS/Social Security </a:t>
            </a:r>
            <a:endParaRPr/>
          </a:p>
          <a:p>
            <a:pPr marL="0" lvl="0" indent="0" algn="l" rtl="0">
              <a:lnSpc>
                <a:spcPct val="100000"/>
              </a:lnSpc>
              <a:spcBef>
                <a:spcPts val="0"/>
              </a:spcBef>
              <a:spcAft>
                <a:spcPts val="0"/>
              </a:spcAft>
              <a:buSzPts val="1100"/>
              <a:buNone/>
            </a:pPr>
            <a:r>
              <a:rPr lang="en-US"/>
              <a:t>Replace ID</a:t>
            </a:r>
            <a:endParaRPr/>
          </a:p>
          <a:p>
            <a:pPr marL="0" lvl="0" indent="0" algn="l" rtl="0">
              <a:lnSpc>
                <a:spcPct val="100000"/>
              </a:lnSpc>
              <a:spcBef>
                <a:spcPts val="0"/>
              </a:spcBef>
              <a:spcAft>
                <a:spcPts val="0"/>
              </a:spcAft>
              <a:buSzPts val="1100"/>
              <a:buNone/>
            </a:pPr>
            <a:r>
              <a:rPr lang="en-US"/>
              <a:t>Bus tickets : lazarus center, solid ground free transportation, tree house drivers education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LGBT : lambert house, the trevor project (866-488-7386), ingersollgendercenter (206-849-7859)</a:t>
            </a:r>
            <a:endParaRPr/>
          </a:p>
          <a:p>
            <a:pPr marL="0" lvl="0" indent="0" algn="l" rtl="0">
              <a:lnSpc>
                <a:spcPct val="100000"/>
              </a:lnSpc>
              <a:spcBef>
                <a:spcPts val="0"/>
              </a:spcBef>
              <a:spcAft>
                <a:spcPts val="0"/>
              </a:spcAft>
              <a:buSzPts val="1100"/>
              <a:buNone/>
            </a:pPr>
            <a:r>
              <a:rPr lang="en-US"/>
              <a:t>sex trafficking: genesis project (206.592.2362) </a:t>
            </a:r>
            <a:r>
              <a:rPr lang="en-US" sz="1600">
                <a:highlight>
                  <a:srgbClr val="FFFFFF"/>
                </a:highlight>
              </a:rPr>
              <a:t>National Domestic Violence Hotline – (800) 799−7233 </a:t>
            </a:r>
            <a:endParaRPr sz="1600">
              <a:highlight>
                <a:srgbClr val="FFFFFF"/>
              </a:highlight>
            </a:endParaRPr>
          </a:p>
          <a:p>
            <a:pPr marL="0" lvl="0" indent="0" algn="l" rtl="0">
              <a:lnSpc>
                <a:spcPct val="100000"/>
              </a:lnSpc>
              <a:spcBef>
                <a:spcPts val="0"/>
              </a:spcBef>
              <a:spcAft>
                <a:spcPts val="0"/>
              </a:spcAft>
              <a:buSzPts val="1100"/>
              <a:buNone/>
            </a:pPr>
            <a:r>
              <a:rPr lang="en-US" sz="1600">
                <a:highlight>
                  <a:srgbClr val="FFFFFF"/>
                </a:highlight>
              </a:rPr>
              <a:t>native americans; unitedindians.org, </a:t>
            </a:r>
            <a:endParaRPr sz="1600">
              <a:highlight>
                <a:srgbClr val="FFFFFF"/>
              </a:highlight>
            </a:endParaRPr>
          </a:p>
          <a:p>
            <a:pPr marL="0" lvl="0" indent="0" algn="l" rtl="0">
              <a:lnSpc>
                <a:spcPct val="100000"/>
              </a:lnSpc>
              <a:spcBef>
                <a:spcPts val="0"/>
              </a:spcBef>
              <a:spcAft>
                <a:spcPts val="0"/>
              </a:spcAft>
              <a:buSzPts val="1100"/>
              <a:buNone/>
            </a:pPr>
            <a:r>
              <a:rPr lang="en-US"/>
              <a:t>pets: one health clinic, seattle humane pet project hiv/aids + cancer, seattle humane pet loss support, seattle humane pet food bank</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refugees/ Youthcare-</a:t>
            </a:r>
            <a:r>
              <a:rPr lang="en-US" sz="1300" b="1"/>
              <a:t>Casa de los Amigos (Casa) - bilingual education, family reunification, Refugees Northwest through Lutheran Community Services Northwest (refugeechildren.net)</a:t>
            </a:r>
            <a:endParaRPr/>
          </a:p>
          <a:p>
            <a:pPr marL="0" lvl="0" indent="0" algn="l" rtl="0">
              <a:lnSpc>
                <a:spcPct val="100000"/>
              </a:lnSpc>
              <a:spcBef>
                <a:spcPts val="0"/>
              </a:spcBef>
              <a:spcAft>
                <a:spcPts val="0"/>
              </a:spcAft>
              <a:buSzPts val="1100"/>
              <a:buNone/>
            </a:pPr>
            <a:endParaRPr/>
          </a:p>
        </p:txBody>
      </p:sp>
      <p:sp>
        <p:nvSpPr>
          <p:cNvPr id="227" name="Google Shape;22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Daina Reimanis</a:t>
            </a:r>
            <a:endParaRPr/>
          </a:p>
          <a:p>
            <a:pPr marL="0" lvl="0" indent="0" algn="l" rtl="0">
              <a:lnSpc>
                <a:spcPct val="100000"/>
              </a:lnSpc>
              <a:spcBef>
                <a:spcPts val="0"/>
              </a:spcBef>
              <a:spcAft>
                <a:spcPts val="0"/>
              </a:spcAft>
              <a:buSzPts val="1100"/>
              <a:buNone/>
            </a:pPr>
            <a:r>
              <a:rPr lang="en-US"/>
              <a:t>This feature on the app would allow the youth to link/add people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who do you want to connect with, include communication info such as emails, telephone numbers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If the foster child decides to add their social worker, for example, the social worker would be notified.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For professionals who are linked, the layout would be different - they have all of their cases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With this feature we would want to be incredibly careful with privacy</a:t>
            </a:r>
            <a:endParaRPr/>
          </a:p>
        </p:txBody>
      </p:sp>
      <p:sp>
        <p:nvSpPr>
          <p:cNvPr id="235" name="Google Shape;23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Tinny </a:t>
            </a:r>
            <a:endParaRPr/>
          </a:p>
        </p:txBody>
      </p:sp>
      <p:sp>
        <p:nvSpPr>
          <p:cNvPr id="250" name="Google Shape;250;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Daina Reimanis</a:t>
            </a:r>
            <a:endParaRPr/>
          </a:p>
        </p:txBody>
      </p:sp>
      <p:sp>
        <p:nvSpPr>
          <p:cNvPr id="256" name="Google Shape;256;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u="sng">
                <a:solidFill>
                  <a:schemeClr val="hlink"/>
                </a:solidFill>
                <a:hlinkClick r:id="rId3"/>
              </a:rPr>
              <a:t>https://youthcare.org/why-are-youth-homeless/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96" name="Google Shape;9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Kiarra</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0"/>
              </a:spcBef>
              <a:spcAft>
                <a:spcPts val="0"/>
              </a:spcAft>
              <a:buClr>
                <a:schemeClr val="dk1"/>
              </a:buClr>
              <a:buSzPts val="1100"/>
              <a:buFont typeface="Arial"/>
              <a:buNone/>
            </a:pPr>
            <a:r>
              <a:rPr lang="en-US" sz="1200">
                <a:solidFill>
                  <a:srgbClr val="222222"/>
                </a:solidFill>
              </a:rPr>
              <a:t>To be eligible for the Extended Foster Care program, youth must meet the following criteria on their 18th birthday:</a:t>
            </a:r>
            <a:endParaRPr sz="1200">
              <a:solidFill>
                <a:srgbClr val="222222"/>
              </a:solidFill>
            </a:endParaRPr>
          </a:p>
          <a:p>
            <a:pPr marL="457200" lvl="0" indent="-304800" algn="l" rtl="0">
              <a:lnSpc>
                <a:spcPct val="115000"/>
              </a:lnSpc>
              <a:spcBef>
                <a:spcPts val="0"/>
              </a:spcBef>
              <a:spcAft>
                <a:spcPts val="0"/>
              </a:spcAft>
              <a:buClr>
                <a:srgbClr val="222222"/>
              </a:buClr>
              <a:buSzPts val="1200"/>
              <a:buChar char="●"/>
            </a:pPr>
            <a:r>
              <a:rPr lang="en-US" sz="1200">
                <a:solidFill>
                  <a:srgbClr val="222222"/>
                </a:solidFill>
              </a:rPr>
              <a:t>Dependent; and</a:t>
            </a:r>
            <a:endParaRPr sz="1200">
              <a:solidFill>
                <a:srgbClr val="222222"/>
              </a:solidFill>
            </a:endParaRPr>
          </a:p>
          <a:p>
            <a:pPr marL="914400" lvl="1" indent="-304800" algn="l" rtl="0">
              <a:lnSpc>
                <a:spcPct val="115000"/>
              </a:lnSpc>
              <a:spcBef>
                <a:spcPts val="0"/>
              </a:spcBef>
              <a:spcAft>
                <a:spcPts val="0"/>
              </a:spcAft>
              <a:buClr>
                <a:srgbClr val="222222"/>
              </a:buClr>
              <a:buSzPts val="1200"/>
              <a:buChar char="●"/>
            </a:pPr>
            <a:r>
              <a:rPr lang="en-US" sz="1200">
                <a:solidFill>
                  <a:srgbClr val="222222"/>
                </a:solidFill>
              </a:rPr>
              <a:t>Enrolled in high school or a high school equivalency program;</a:t>
            </a:r>
            <a:endParaRPr sz="1200">
              <a:solidFill>
                <a:srgbClr val="222222"/>
              </a:solidFill>
            </a:endParaRPr>
          </a:p>
          <a:p>
            <a:pPr marL="914400" lvl="1" indent="-304800" algn="l" rtl="0">
              <a:lnSpc>
                <a:spcPct val="115000"/>
              </a:lnSpc>
              <a:spcBef>
                <a:spcPts val="0"/>
              </a:spcBef>
              <a:spcAft>
                <a:spcPts val="0"/>
              </a:spcAft>
              <a:buClr>
                <a:srgbClr val="222222"/>
              </a:buClr>
              <a:buSzPts val="1200"/>
              <a:buChar char="●"/>
            </a:pPr>
            <a:r>
              <a:rPr lang="en-US" sz="1200">
                <a:solidFill>
                  <a:srgbClr val="222222"/>
                </a:solidFill>
              </a:rPr>
              <a:t>Enrolled, applied for, or can show intent to timely enroll in a post-secondary academic or post-secondary vocational certification program;</a:t>
            </a:r>
            <a:endParaRPr sz="1200">
              <a:solidFill>
                <a:srgbClr val="222222"/>
              </a:solidFill>
            </a:endParaRPr>
          </a:p>
          <a:p>
            <a:pPr marL="914400" lvl="1" indent="-304800" algn="l" rtl="0">
              <a:lnSpc>
                <a:spcPct val="115000"/>
              </a:lnSpc>
              <a:spcBef>
                <a:spcPts val="0"/>
              </a:spcBef>
              <a:spcAft>
                <a:spcPts val="0"/>
              </a:spcAft>
              <a:buClr>
                <a:srgbClr val="222222"/>
              </a:buClr>
              <a:buSzPts val="1200"/>
              <a:buChar char="●"/>
            </a:pPr>
            <a:r>
              <a:rPr lang="en-US" sz="1200">
                <a:solidFill>
                  <a:srgbClr val="222222"/>
                </a:solidFill>
              </a:rPr>
              <a:t>Participating in a program or activity designed to promote or remove barriers to employment, including part-time employment;</a:t>
            </a:r>
            <a:endParaRPr sz="1200">
              <a:solidFill>
                <a:srgbClr val="222222"/>
              </a:solidFill>
            </a:endParaRPr>
          </a:p>
          <a:p>
            <a:pPr marL="914400" lvl="1" indent="-304800" algn="l" rtl="0">
              <a:lnSpc>
                <a:spcPct val="115000"/>
              </a:lnSpc>
              <a:spcBef>
                <a:spcPts val="0"/>
              </a:spcBef>
              <a:spcAft>
                <a:spcPts val="0"/>
              </a:spcAft>
              <a:buClr>
                <a:srgbClr val="222222"/>
              </a:buClr>
              <a:buSzPts val="1200"/>
              <a:buChar char="●"/>
            </a:pPr>
            <a:r>
              <a:rPr lang="en-US" sz="1200">
                <a:solidFill>
                  <a:srgbClr val="222222"/>
                </a:solidFill>
              </a:rPr>
              <a:t>Employed 80 hours or more a month; or</a:t>
            </a:r>
            <a:endParaRPr sz="1200">
              <a:solidFill>
                <a:srgbClr val="222222"/>
              </a:solidFill>
            </a:endParaRPr>
          </a:p>
          <a:p>
            <a:pPr marL="914400" lvl="1" indent="-304800" algn="l" rtl="0">
              <a:lnSpc>
                <a:spcPct val="115000"/>
              </a:lnSpc>
              <a:spcBef>
                <a:spcPts val="0"/>
              </a:spcBef>
              <a:spcAft>
                <a:spcPts val="0"/>
              </a:spcAft>
              <a:buClr>
                <a:srgbClr val="222222"/>
              </a:buClr>
              <a:buSzPts val="1200"/>
              <a:buChar char="●"/>
            </a:pPr>
            <a:r>
              <a:rPr lang="en-US" sz="1200">
                <a:solidFill>
                  <a:srgbClr val="222222"/>
                </a:solidFill>
              </a:rPr>
              <a:t>Unable to engage in any of the above activities due to a documented medical condition</a:t>
            </a:r>
            <a:endParaRPr sz="2400">
              <a:solidFill>
                <a:srgbClr val="3C3C3C"/>
              </a:solidFill>
              <a:highlight>
                <a:schemeClr val="lt1"/>
              </a:highlight>
            </a:endParaRPr>
          </a:p>
          <a:p>
            <a:pPr marL="457200" lvl="0" indent="-323850" algn="l" rtl="0">
              <a:lnSpc>
                <a:spcPct val="115000"/>
              </a:lnSpc>
              <a:spcBef>
                <a:spcPts val="0"/>
              </a:spcBef>
              <a:spcAft>
                <a:spcPts val="0"/>
              </a:spcAft>
              <a:buClr>
                <a:srgbClr val="C1800C"/>
              </a:buClr>
              <a:buSzPts val="1500"/>
              <a:buFont typeface="Calibri"/>
              <a:buChar char="•"/>
            </a:pPr>
            <a:r>
              <a:rPr lang="en-US" sz="1500" b="1">
                <a:solidFill>
                  <a:srgbClr val="C1800C"/>
                </a:solidFill>
                <a:latin typeface="Calibri"/>
                <a:ea typeface="Calibri"/>
                <a:cs typeface="Calibri"/>
                <a:sym typeface="Calibri"/>
              </a:rPr>
              <a:t>Supplemental Education Transition Planning (SETuP) Program</a:t>
            </a:r>
            <a:endParaRPr sz="1500" b="1">
              <a:solidFill>
                <a:srgbClr val="C1800C"/>
              </a:solidFill>
              <a:latin typeface="Calibri"/>
              <a:ea typeface="Calibri"/>
              <a:cs typeface="Calibri"/>
              <a:sym typeface="Calibri"/>
            </a:endParaRPr>
          </a:p>
          <a:p>
            <a:pPr marL="457200" lvl="0" indent="-323850" algn="l" rtl="0">
              <a:lnSpc>
                <a:spcPct val="90000"/>
              </a:lnSpc>
              <a:spcBef>
                <a:spcPts val="0"/>
              </a:spcBef>
              <a:spcAft>
                <a:spcPts val="0"/>
              </a:spcAft>
              <a:buClr>
                <a:srgbClr val="C1800C"/>
              </a:buClr>
              <a:buSzPts val="1500"/>
              <a:buFont typeface="Calibri"/>
              <a:buChar char="•"/>
            </a:pPr>
            <a:r>
              <a:rPr lang="en-US" u="sng">
                <a:solidFill>
                  <a:schemeClr val="hlink"/>
                </a:solidFill>
                <a:hlinkClick r:id="rId3"/>
              </a:rPr>
              <a:t>http://features.crosscut.com/aging-out-of-foster-care</a:t>
            </a:r>
            <a:endParaRPr sz="1500" b="1">
              <a:solidFill>
                <a:srgbClr val="C1800C"/>
              </a:solidFill>
              <a:latin typeface="Calibri"/>
              <a:ea typeface="Calibri"/>
              <a:cs typeface="Calibri"/>
              <a:sym typeface="Calibri"/>
            </a:endParaRPr>
          </a:p>
          <a:p>
            <a:pPr marL="0" lvl="0" indent="0" algn="l" rtl="0">
              <a:lnSpc>
                <a:spcPct val="90000"/>
              </a:lnSpc>
              <a:spcBef>
                <a:spcPts val="0"/>
              </a:spcBef>
              <a:spcAft>
                <a:spcPts val="0"/>
              </a:spcAft>
              <a:buNone/>
            </a:pPr>
            <a:endParaRPr sz="1500" b="1">
              <a:solidFill>
                <a:srgbClr val="C1800C"/>
              </a:solidFill>
              <a:latin typeface="Calibri"/>
              <a:ea typeface="Calibri"/>
              <a:cs typeface="Calibri"/>
              <a:sym typeface="Calibri"/>
            </a:endParaRPr>
          </a:p>
          <a:p>
            <a:pPr marL="0" lvl="0" indent="0" algn="l" rtl="0">
              <a:lnSpc>
                <a:spcPct val="90000"/>
              </a:lnSpc>
              <a:spcBef>
                <a:spcPts val="0"/>
              </a:spcBef>
              <a:spcAft>
                <a:spcPts val="0"/>
              </a:spcAft>
              <a:buNone/>
            </a:pPr>
            <a:r>
              <a:rPr lang="en-US" sz="1500" b="1">
                <a:solidFill>
                  <a:srgbClr val="C1800C"/>
                </a:solidFill>
                <a:latin typeface="Calibri"/>
                <a:ea typeface="Calibri"/>
                <a:cs typeface="Calibri"/>
                <a:sym typeface="Calibri"/>
              </a:rPr>
              <a:t>Mockingbird Society - advocacy program for those in foster care, advocate for longer times in foster care. Target both education of foster children and foster system reform</a:t>
            </a:r>
            <a:endParaRPr sz="1500" b="1">
              <a:solidFill>
                <a:srgbClr val="C1800C"/>
              </a:solidFill>
              <a:latin typeface="Calibri"/>
              <a:ea typeface="Calibri"/>
              <a:cs typeface="Calibri"/>
              <a:sym typeface="Calibri"/>
            </a:endParaRPr>
          </a:p>
          <a:p>
            <a:pPr marL="0" lvl="0" indent="0" algn="l" rtl="0">
              <a:lnSpc>
                <a:spcPct val="90000"/>
              </a:lnSpc>
              <a:spcBef>
                <a:spcPts val="0"/>
              </a:spcBef>
              <a:spcAft>
                <a:spcPts val="0"/>
              </a:spcAft>
              <a:buNone/>
            </a:pPr>
            <a:endParaRPr sz="1500" b="1">
              <a:solidFill>
                <a:srgbClr val="C1800C"/>
              </a:solidFill>
              <a:latin typeface="Calibri"/>
              <a:ea typeface="Calibri"/>
              <a:cs typeface="Calibri"/>
              <a:sym typeface="Calibri"/>
            </a:endParaRPr>
          </a:p>
          <a:p>
            <a:pPr marL="0" lvl="0" indent="0" algn="l" rtl="0">
              <a:lnSpc>
                <a:spcPct val="90000"/>
              </a:lnSpc>
              <a:spcBef>
                <a:spcPts val="0"/>
              </a:spcBef>
              <a:spcAft>
                <a:spcPts val="0"/>
              </a:spcAft>
              <a:buNone/>
            </a:pPr>
            <a:r>
              <a:rPr lang="en-US" sz="1500" b="1">
                <a:solidFill>
                  <a:srgbClr val="C1800C"/>
                </a:solidFill>
                <a:latin typeface="Calibri"/>
                <a:ea typeface="Calibri"/>
                <a:cs typeface="Calibri"/>
                <a:sym typeface="Calibri"/>
              </a:rPr>
              <a:t>Treehouse - Provide support and services for independent living, transitional living, extension of foster care and general services for young adults </a:t>
            </a:r>
            <a:endParaRPr sz="1500" b="1">
              <a:solidFill>
                <a:srgbClr val="C1800C"/>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YV life set - helping foster children become independent adults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SETuP - case workers, schools work to help foster child develop the education plan to transition out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Great Resources available - not centralized</a:t>
            </a:r>
            <a:endParaRPr/>
          </a:p>
          <a:p>
            <a:pPr marL="0" lvl="0" indent="0" algn="l" rtl="0">
              <a:lnSpc>
                <a:spcPct val="100000"/>
              </a:lnSpc>
              <a:spcBef>
                <a:spcPts val="0"/>
              </a:spcBef>
              <a:spcAft>
                <a:spcPts val="0"/>
              </a:spcAft>
              <a:buSzPts val="1100"/>
              <a:buNone/>
            </a:pPr>
            <a:r>
              <a:rPr lang="en-US"/>
              <a:t>Government 21 program is an opt in program</a:t>
            </a:r>
            <a:endParaRPr/>
          </a:p>
          <a:p>
            <a:pPr marL="0" lvl="0" indent="0" algn="l" rtl="0">
              <a:lnSpc>
                <a:spcPct val="100000"/>
              </a:lnSpc>
              <a:spcBef>
                <a:spcPts val="0"/>
              </a:spcBef>
              <a:spcAft>
                <a:spcPts val="0"/>
              </a:spcAft>
              <a:buSzPts val="1100"/>
              <a:buNone/>
            </a:pPr>
            <a:r>
              <a:rPr lang="en-US"/>
              <a:t>Depends on case worker and support system</a:t>
            </a:r>
            <a:endParaRPr/>
          </a:p>
        </p:txBody>
      </p:sp>
      <p:sp>
        <p:nvSpPr>
          <p:cNvPr id="102" name="Google Shape;10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Kiarra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Goal is to provide more organized, centralized resources for individuals in foster care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Target more than just the case worker - target the community of individuals that may interact with the child </a:t>
            </a:r>
            <a:endParaRPr/>
          </a:p>
        </p:txBody>
      </p:sp>
      <p:sp>
        <p:nvSpPr>
          <p:cNvPr id="112" name="Google Shape;11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QR code will be posted in classrooms, counselors’ offices, social work centers where it will be accessible to foster kids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next slides will go more into depth in regards to each of the 8 sections</a:t>
            </a:r>
            <a:endParaRPr/>
          </a:p>
        </p:txBody>
      </p:sp>
      <p:sp>
        <p:nvSpPr>
          <p:cNvPr id="118" name="Google Shape;11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Stevie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General food bank map, eligibility information (proof of address, or not, what to do if homeless -- where to go, asking a shelter for a letter to say that you are homeless and staying in the area)  </a:t>
            </a:r>
            <a:endParaRPr/>
          </a:p>
        </p:txBody>
      </p:sp>
      <p:sp>
        <p:nvSpPr>
          <p:cNvPr id="145" name="Google Shape;14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Stevie</a:t>
            </a:r>
            <a:endParaRPr/>
          </a:p>
          <a:p>
            <a:pPr marL="0" lvl="0" indent="0" algn="l" rtl="0">
              <a:lnSpc>
                <a:spcPct val="100000"/>
              </a:lnSpc>
              <a:spcBef>
                <a:spcPts val="0"/>
              </a:spcBef>
              <a:spcAft>
                <a:spcPts val="0"/>
              </a:spcAft>
              <a:buSzPts val="1100"/>
              <a:buNone/>
            </a:pPr>
            <a:r>
              <a:rPr lang="en-US" sz="1200">
                <a:highlight>
                  <a:srgbClr val="FFFFFF"/>
                </a:highlight>
              </a:rPr>
              <a:t>Some important phone numbers:</a:t>
            </a:r>
            <a:endParaRPr sz="1200">
              <a:highlight>
                <a:srgbClr val="FFFFFF"/>
              </a:highlight>
            </a:endParaRPr>
          </a:p>
          <a:p>
            <a:pPr marL="0" lvl="0" indent="0" algn="l" rtl="0">
              <a:lnSpc>
                <a:spcPct val="100000"/>
              </a:lnSpc>
              <a:spcBef>
                <a:spcPts val="0"/>
              </a:spcBef>
              <a:spcAft>
                <a:spcPts val="0"/>
              </a:spcAft>
              <a:buSzPts val="1100"/>
              <a:buNone/>
            </a:pPr>
            <a:r>
              <a:rPr lang="en-US" sz="1200">
                <a:highlight>
                  <a:srgbClr val="FFFFFF"/>
                </a:highlight>
              </a:rPr>
              <a:t>Youthcare: Hope Center 206-364-4355 Adolescent Shelter 206-694-4506</a:t>
            </a:r>
            <a:endParaRPr sz="1200"/>
          </a:p>
          <a:p>
            <a:pPr marL="0" lvl="0" indent="0" algn="l" rtl="0">
              <a:lnSpc>
                <a:spcPct val="100000"/>
              </a:lnSpc>
              <a:spcBef>
                <a:spcPts val="0"/>
              </a:spcBef>
              <a:spcAft>
                <a:spcPts val="0"/>
              </a:spcAft>
              <a:buSzPts val="1100"/>
              <a:buNone/>
            </a:pPr>
            <a:r>
              <a:rPr lang="en-US" sz="1200"/>
              <a:t>Safe place (1-800-422-8336), serves ages 12-17  staff about the city who will meet with a youth within 45 minutes to support with family reunification or emergency shelter</a:t>
            </a:r>
            <a:endParaRPr sz="1200"/>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r>
              <a:rPr lang="en-US"/>
              <a:t>Shelters:  Youthcare Orion Center &amp; Jackson street, peace for the streets by kids from the streets (allows pets , 18+)</a:t>
            </a:r>
            <a:endParaRPr/>
          </a:p>
          <a:p>
            <a:pPr marL="0" lvl="0" indent="0" algn="l" rtl="0">
              <a:lnSpc>
                <a:spcPct val="100000"/>
              </a:lnSpc>
              <a:spcBef>
                <a:spcPts val="0"/>
              </a:spcBef>
              <a:spcAft>
                <a:spcPts val="0"/>
              </a:spcAft>
              <a:buSzPts val="1100"/>
              <a:buNone/>
            </a:pPr>
            <a:r>
              <a:rPr lang="en-US"/>
              <a:t>Friends of youth </a:t>
            </a:r>
            <a:r>
              <a:rPr lang="en-US" b="1"/>
              <a:t>The Landing  outreach line </a:t>
            </a:r>
            <a:r>
              <a:rPr lang="en-US" sz="1050">
                <a:solidFill>
                  <a:srgbClr val="6C6F70"/>
                </a:solidFill>
                <a:highlight>
                  <a:srgbClr val="FFFFFF"/>
                </a:highlight>
              </a:rPr>
              <a:t>(425) 298-4846 --- can come to you.</a:t>
            </a:r>
            <a:endParaRPr b="1"/>
          </a:p>
          <a:p>
            <a:pPr marL="457200" lvl="0" indent="-298450" algn="l" rtl="0">
              <a:lnSpc>
                <a:spcPct val="115000"/>
              </a:lnSpc>
              <a:spcBef>
                <a:spcPts val="0"/>
              </a:spcBef>
              <a:spcAft>
                <a:spcPts val="0"/>
              </a:spcAft>
              <a:buSzPts val="1100"/>
              <a:buChar char="●"/>
            </a:pPr>
            <a:r>
              <a:rPr lang="en-US" sz="1050">
                <a:solidFill>
                  <a:srgbClr val="6C6F70"/>
                </a:solidFill>
              </a:rPr>
              <a:t>Address: 16225 NE 87th Street, Suite A-1, Redmond WA 98052 (</a:t>
            </a:r>
            <a:r>
              <a:rPr lang="en-US" u="sng">
                <a:solidFill>
                  <a:schemeClr val="hlink"/>
                </a:solidFill>
                <a:hlinkClick r:id="rId3"/>
              </a:rPr>
              <a:t>map it</a:t>
            </a:r>
            <a:r>
              <a:rPr lang="en-US" sz="1050">
                <a:solidFill>
                  <a:srgbClr val="6C6F70"/>
                </a:solidFill>
              </a:rPr>
              <a:t>)</a:t>
            </a:r>
            <a:endParaRPr sz="1050">
              <a:solidFill>
                <a:srgbClr val="6C6F70"/>
              </a:solidFill>
            </a:endParaRPr>
          </a:p>
          <a:p>
            <a:pPr marL="457200" lvl="0" indent="-298450" algn="l" rtl="0">
              <a:lnSpc>
                <a:spcPct val="115000"/>
              </a:lnSpc>
              <a:spcBef>
                <a:spcPts val="0"/>
              </a:spcBef>
              <a:spcAft>
                <a:spcPts val="0"/>
              </a:spcAft>
              <a:buSzPts val="1100"/>
              <a:buChar char="●"/>
            </a:pPr>
            <a:r>
              <a:rPr lang="en-US" sz="1050">
                <a:solidFill>
                  <a:srgbClr val="6C6F70"/>
                </a:solidFill>
              </a:rPr>
              <a:t>Bus Routes: Route 542; Route 545; King Co. Metro to Redmond Transit Center (8178 161st Avenue NE, Redmond, WA.)</a:t>
            </a:r>
            <a:endParaRPr sz="1050">
              <a:solidFill>
                <a:srgbClr val="6C6F70"/>
              </a:solidFill>
            </a:endParaRPr>
          </a:p>
          <a:p>
            <a:pPr marL="457200" lvl="0" indent="-298450" algn="l" rtl="0">
              <a:lnSpc>
                <a:spcPct val="115000"/>
              </a:lnSpc>
              <a:spcBef>
                <a:spcPts val="0"/>
              </a:spcBef>
              <a:spcAft>
                <a:spcPts val="0"/>
              </a:spcAft>
              <a:buSzPts val="1100"/>
              <a:buChar char="●"/>
            </a:pPr>
            <a:r>
              <a:rPr lang="en-US" sz="1050">
                <a:solidFill>
                  <a:srgbClr val="6C6F70"/>
                </a:solidFill>
              </a:rPr>
              <a:t>Ages Served: Homeless Young Adults ages 18-24</a:t>
            </a:r>
            <a:endParaRPr sz="1050">
              <a:solidFill>
                <a:srgbClr val="6C6F70"/>
              </a:solidFill>
            </a:endParaRPr>
          </a:p>
          <a:p>
            <a:pPr marL="0" lvl="0" indent="0" algn="l" rtl="0">
              <a:lnSpc>
                <a:spcPct val="115000"/>
              </a:lnSpc>
              <a:spcBef>
                <a:spcPts val="0"/>
              </a:spcBef>
              <a:spcAft>
                <a:spcPts val="0"/>
              </a:spcAft>
              <a:buSzPts val="1100"/>
              <a:buNone/>
            </a:pPr>
            <a:r>
              <a:rPr lang="en-US" sz="1050">
                <a:solidFill>
                  <a:srgbClr val="6C6F70"/>
                </a:solidFill>
              </a:rPr>
              <a:t>Safe Parking</a:t>
            </a:r>
            <a:endParaRPr sz="1050">
              <a:solidFill>
                <a:srgbClr val="6C6F70"/>
              </a:solidFill>
            </a:endParaRPr>
          </a:p>
          <a:p>
            <a:pPr marL="0" lvl="0" indent="0" algn="l" rtl="0">
              <a:lnSpc>
                <a:spcPct val="115000"/>
              </a:lnSpc>
              <a:spcBef>
                <a:spcPts val="0"/>
              </a:spcBef>
              <a:spcAft>
                <a:spcPts val="0"/>
              </a:spcAft>
              <a:buSzPts val="1100"/>
              <a:buNone/>
            </a:pPr>
            <a:r>
              <a:rPr lang="en-US" sz="1050">
                <a:solidFill>
                  <a:srgbClr val="6C6F70"/>
                </a:solidFill>
              </a:rPr>
              <a:t>Lake Washington United Methodist Church</a:t>
            </a:r>
            <a:endParaRPr sz="1050">
              <a:solidFill>
                <a:srgbClr val="6C6F70"/>
              </a:solidFill>
            </a:endParaRPr>
          </a:p>
          <a:p>
            <a:pPr marL="0" lvl="0" indent="0" algn="l" rtl="0">
              <a:lnSpc>
                <a:spcPct val="115000"/>
              </a:lnSpc>
              <a:spcBef>
                <a:spcPts val="0"/>
              </a:spcBef>
              <a:spcAft>
                <a:spcPts val="0"/>
              </a:spcAft>
              <a:buSzPts val="1100"/>
              <a:buNone/>
            </a:pPr>
            <a:r>
              <a:rPr lang="en-US" sz="1050">
                <a:solidFill>
                  <a:srgbClr val="6C6F70"/>
                </a:solidFill>
              </a:rPr>
              <a:t>Overlake Christian Church</a:t>
            </a:r>
            <a:endParaRPr sz="1050">
              <a:solidFill>
                <a:srgbClr val="6C6F70"/>
              </a:solidFill>
            </a:endParaRPr>
          </a:p>
          <a:p>
            <a:pPr marL="0" lvl="0" indent="0" algn="l" rtl="0">
              <a:lnSpc>
                <a:spcPct val="115000"/>
              </a:lnSpc>
              <a:spcBef>
                <a:spcPts val="0"/>
              </a:spcBef>
              <a:spcAft>
                <a:spcPts val="0"/>
              </a:spcAft>
              <a:buSzPts val="1100"/>
              <a:buNone/>
            </a:pPr>
            <a:r>
              <a:rPr lang="en-US" sz="1050">
                <a:solidFill>
                  <a:srgbClr val="6C6F70"/>
                </a:solidFill>
              </a:rPr>
              <a:t>St. Jude catholic church</a:t>
            </a:r>
            <a:endParaRPr sz="1050">
              <a:solidFill>
                <a:srgbClr val="6C6F70"/>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Day Centers: Lambert House LGBT Youth Community center, new horizons ministries (cedar street young adult shelter), new horizons youth drop in (has food,clothing,laundry, showers, mail phone), YMCA street youth drop in center (13-25 years) , YMCA young adult services (17-25)</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Transitional</a:t>
            </a:r>
            <a:r>
              <a:rPr lang="en-US"/>
              <a:t> Friends of Youth, New Ground housing program </a:t>
            </a:r>
            <a:endParaRPr sz="1050">
              <a:solidFill>
                <a:srgbClr val="6C6F70"/>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CEA: Can complete CEA when you turn 17.5, and can complete CEA (coordinated entry assessment at youth care until 24. F</a:t>
            </a:r>
            <a:r>
              <a:rPr lang="en-US" sz="1050">
                <a:solidFill>
                  <a:srgbClr val="6C6F70"/>
                </a:solidFill>
                <a:highlight>
                  <a:srgbClr val="FFFFFF"/>
                </a:highlight>
              </a:rPr>
              <a:t>riends of Youth's Drop-In Center located at 16225 NE 87th Street, Suite A-1 in Redmond. Assessments are completed Tuesdays from 10 am-12 pm. ). </a:t>
            </a:r>
            <a:endParaRPr sz="1050">
              <a:solidFill>
                <a:srgbClr val="6C6F70"/>
              </a:solidFill>
              <a:highlight>
                <a:srgbClr val="FFFFFF"/>
              </a:highlight>
            </a:endParaRPr>
          </a:p>
          <a:p>
            <a:pPr marL="0" lvl="0" indent="0" algn="l" rtl="0">
              <a:lnSpc>
                <a:spcPct val="115000"/>
              </a:lnSpc>
              <a:spcBef>
                <a:spcPts val="0"/>
              </a:spcBef>
              <a:spcAft>
                <a:spcPts val="0"/>
              </a:spcAft>
              <a:buSzPts val="1100"/>
              <a:buNone/>
            </a:pPr>
            <a:endParaRPr sz="1050">
              <a:solidFill>
                <a:srgbClr val="6C6F70"/>
              </a:solidFill>
            </a:endParaRPr>
          </a:p>
        </p:txBody>
      </p:sp>
      <p:sp>
        <p:nvSpPr>
          <p:cNvPr id="152" name="Google Shape;15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1107036" y="1588427"/>
            <a:ext cx="994316"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972600" y="1763267"/>
            <a:ext cx="10250700" cy="2219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5600"/>
              <a:buNone/>
              <a:defRPr sz="5600">
                <a:solidFill>
                  <a:schemeClr val="dk2"/>
                </a:solidFill>
              </a:defRPr>
            </a:lvl1pPr>
            <a:lvl2pPr lvl="1" algn="l">
              <a:lnSpc>
                <a:spcPct val="100000"/>
              </a:lnSpc>
              <a:spcBef>
                <a:spcPts val="0"/>
              </a:spcBef>
              <a:spcAft>
                <a:spcPts val="0"/>
              </a:spcAft>
              <a:buClr>
                <a:schemeClr val="dk2"/>
              </a:buClr>
              <a:buSzPts val="5600"/>
              <a:buNone/>
              <a:defRPr sz="5600">
                <a:solidFill>
                  <a:schemeClr val="dk2"/>
                </a:solidFill>
              </a:defRPr>
            </a:lvl2pPr>
            <a:lvl3pPr lvl="2" algn="l">
              <a:lnSpc>
                <a:spcPct val="100000"/>
              </a:lnSpc>
              <a:spcBef>
                <a:spcPts val="0"/>
              </a:spcBef>
              <a:spcAft>
                <a:spcPts val="0"/>
              </a:spcAft>
              <a:buClr>
                <a:schemeClr val="dk2"/>
              </a:buClr>
              <a:buSzPts val="5600"/>
              <a:buNone/>
              <a:defRPr sz="5600">
                <a:solidFill>
                  <a:schemeClr val="dk2"/>
                </a:solidFill>
              </a:defRPr>
            </a:lvl3pPr>
            <a:lvl4pPr lvl="3" algn="l">
              <a:lnSpc>
                <a:spcPct val="100000"/>
              </a:lnSpc>
              <a:spcBef>
                <a:spcPts val="0"/>
              </a:spcBef>
              <a:spcAft>
                <a:spcPts val="0"/>
              </a:spcAft>
              <a:buClr>
                <a:schemeClr val="dk2"/>
              </a:buClr>
              <a:buSzPts val="5600"/>
              <a:buNone/>
              <a:defRPr sz="5600">
                <a:solidFill>
                  <a:schemeClr val="dk2"/>
                </a:solidFill>
              </a:defRPr>
            </a:lvl4pPr>
            <a:lvl5pPr lvl="4" algn="l">
              <a:lnSpc>
                <a:spcPct val="100000"/>
              </a:lnSpc>
              <a:spcBef>
                <a:spcPts val="0"/>
              </a:spcBef>
              <a:spcAft>
                <a:spcPts val="0"/>
              </a:spcAft>
              <a:buClr>
                <a:schemeClr val="dk2"/>
              </a:buClr>
              <a:buSzPts val="5600"/>
              <a:buNone/>
              <a:defRPr sz="5600">
                <a:solidFill>
                  <a:schemeClr val="dk2"/>
                </a:solidFill>
              </a:defRPr>
            </a:lvl5pPr>
            <a:lvl6pPr lvl="5" algn="l">
              <a:lnSpc>
                <a:spcPct val="100000"/>
              </a:lnSpc>
              <a:spcBef>
                <a:spcPts val="0"/>
              </a:spcBef>
              <a:spcAft>
                <a:spcPts val="0"/>
              </a:spcAft>
              <a:buClr>
                <a:schemeClr val="dk2"/>
              </a:buClr>
              <a:buSzPts val="5600"/>
              <a:buNone/>
              <a:defRPr sz="5600">
                <a:solidFill>
                  <a:schemeClr val="dk2"/>
                </a:solidFill>
              </a:defRPr>
            </a:lvl6pPr>
            <a:lvl7pPr lvl="6" algn="l">
              <a:lnSpc>
                <a:spcPct val="100000"/>
              </a:lnSpc>
              <a:spcBef>
                <a:spcPts val="0"/>
              </a:spcBef>
              <a:spcAft>
                <a:spcPts val="0"/>
              </a:spcAft>
              <a:buClr>
                <a:schemeClr val="dk2"/>
              </a:buClr>
              <a:buSzPts val="5600"/>
              <a:buNone/>
              <a:defRPr sz="5600">
                <a:solidFill>
                  <a:schemeClr val="dk2"/>
                </a:solidFill>
              </a:defRPr>
            </a:lvl7pPr>
            <a:lvl8pPr lvl="7" algn="l">
              <a:lnSpc>
                <a:spcPct val="100000"/>
              </a:lnSpc>
              <a:spcBef>
                <a:spcPts val="0"/>
              </a:spcBef>
              <a:spcAft>
                <a:spcPts val="0"/>
              </a:spcAft>
              <a:buClr>
                <a:schemeClr val="dk2"/>
              </a:buClr>
              <a:buSzPts val="5600"/>
              <a:buNone/>
              <a:defRPr sz="5600">
                <a:solidFill>
                  <a:schemeClr val="dk2"/>
                </a:solidFill>
              </a:defRPr>
            </a:lvl8pPr>
            <a:lvl9pPr lvl="8" algn="l">
              <a:lnSpc>
                <a:spcPct val="100000"/>
              </a:lnSpc>
              <a:spcBef>
                <a:spcPts val="0"/>
              </a:spcBef>
              <a:spcAft>
                <a:spcPts val="0"/>
              </a:spcAft>
              <a:buClr>
                <a:schemeClr val="dk2"/>
              </a:buClr>
              <a:buSzPts val="5600"/>
              <a:buNone/>
              <a:defRPr sz="5600">
                <a:solidFill>
                  <a:schemeClr val="dk2"/>
                </a:solidFill>
              </a:defRPr>
            </a:lvl9pPr>
          </a:lstStyle>
          <a:p>
            <a:endParaRPr/>
          </a:p>
        </p:txBody>
      </p:sp>
      <p:sp>
        <p:nvSpPr>
          <p:cNvPr id="15" name="Google Shape;15;p2"/>
          <p:cNvSpPr txBox="1">
            <a:spLocks noGrp="1"/>
          </p:cNvSpPr>
          <p:nvPr>
            <p:ph type="subTitle" idx="1"/>
          </p:nvPr>
        </p:nvSpPr>
        <p:spPr>
          <a:xfrm>
            <a:off x="972837" y="4230533"/>
            <a:ext cx="10250700" cy="721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1"/>
          <p:cNvSpPr txBox="1">
            <a:spLocks noGrp="1"/>
          </p:cNvSpPr>
          <p:nvPr>
            <p:ph type="body" idx="1"/>
          </p:nvPr>
        </p:nvSpPr>
        <p:spPr>
          <a:xfrm>
            <a:off x="966600" y="5830068"/>
            <a:ext cx="10263300" cy="6141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1700"/>
              <a:buNone/>
              <a:defRPr/>
            </a:lvl1pPr>
          </a:lstStyle>
          <a:p>
            <a:endParaRPr/>
          </a:p>
        </p:txBody>
      </p:sp>
      <p:sp>
        <p:nvSpPr>
          <p:cNvPr id="78" name="Google Shape;78;p1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9"/>
        <p:cNvGrpSpPr/>
        <p:nvPr/>
      </p:nvGrpSpPr>
      <p:grpSpPr>
        <a:xfrm>
          <a:off x="0" y="0"/>
          <a:ext cx="0" cy="0"/>
          <a:chOff x="0" y="0"/>
          <a:chExt cx="0" cy="0"/>
        </a:xfrm>
      </p:grpSpPr>
      <p:grpSp>
        <p:nvGrpSpPr>
          <p:cNvPr id="80" name="Google Shape;80;p12"/>
          <p:cNvGrpSpPr/>
          <p:nvPr/>
        </p:nvGrpSpPr>
        <p:grpSpPr>
          <a:xfrm>
            <a:off x="1107036" y="5558926"/>
            <a:ext cx="994316" cy="61102"/>
            <a:chOff x="4580561" y="2589004"/>
            <a:chExt cx="1064464" cy="25200"/>
          </a:xfrm>
        </p:grpSpPr>
        <p:sp>
          <p:nvSpPr>
            <p:cNvPr id="81" name="Google Shape;81;p12"/>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2"/>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2"/>
          <p:cNvSpPr txBox="1">
            <a:spLocks noGrp="1"/>
          </p:cNvSpPr>
          <p:nvPr>
            <p:ph type="title" hasCustomPrompt="1"/>
          </p:nvPr>
        </p:nvSpPr>
        <p:spPr>
          <a:xfrm>
            <a:off x="972600" y="978600"/>
            <a:ext cx="10251300" cy="1659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10700"/>
              <a:buNone/>
              <a:defRPr sz="10700">
                <a:solidFill>
                  <a:schemeClr val="lt1"/>
                </a:solidFill>
              </a:defRPr>
            </a:lvl1pPr>
            <a:lvl2pPr lvl="1" algn="l">
              <a:lnSpc>
                <a:spcPct val="100000"/>
              </a:lnSpc>
              <a:spcBef>
                <a:spcPts val="0"/>
              </a:spcBef>
              <a:spcAft>
                <a:spcPts val="0"/>
              </a:spcAft>
              <a:buClr>
                <a:schemeClr val="lt1"/>
              </a:buClr>
              <a:buSzPts val="10700"/>
              <a:buNone/>
              <a:defRPr sz="10700">
                <a:solidFill>
                  <a:schemeClr val="lt1"/>
                </a:solidFill>
              </a:defRPr>
            </a:lvl2pPr>
            <a:lvl3pPr lvl="2" algn="l">
              <a:lnSpc>
                <a:spcPct val="100000"/>
              </a:lnSpc>
              <a:spcBef>
                <a:spcPts val="0"/>
              </a:spcBef>
              <a:spcAft>
                <a:spcPts val="0"/>
              </a:spcAft>
              <a:buClr>
                <a:schemeClr val="lt1"/>
              </a:buClr>
              <a:buSzPts val="10700"/>
              <a:buNone/>
              <a:defRPr sz="10700">
                <a:solidFill>
                  <a:schemeClr val="lt1"/>
                </a:solidFill>
              </a:defRPr>
            </a:lvl3pPr>
            <a:lvl4pPr lvl="3" algn="l">
              <a:lnSpc>
                <a:spcPct val="100000"/>
              </a:lnSpc>
              <a:spcBef>
                <a:spcPts val="0"/>
              </a:spcBef>
              <a:spcAft>
                <a:spcPts val="0"/>
              </a:spcAft>
              <a:buClr>
                <a:schemeClr val="lt1"/>
              </a:buClr>
              <a:buSzPts val="10700"/>
              <a:buNone/>
              <a:defRPr sz="10700">
                <a:solidFill>
                  <a:schemeClr val="lt1"/>
                </a:solidFill>
              </a:defRPr>
            </a:lvl4pPr>
            <a:lvl5pPr lvl="4" algn="l">
              <a:lnSpc>
                <a:spcPct val="100000"/>
              </a:lnSpc>
              <a:spcBef>
                <a:spcPts val="0"/>
              </a:spcBef>
              <a:spcAft>
                <a:spcPts val="0"/>
              </a:spcAft>
              <a:buClr>
                <a:schemeClr val="lt1"/>
              </a:buClr>
              <a:buSzPts val="10700"/>
              <a:buNone/>
              <a:defRPr sz="10700">
                <a:solidFill>
                  <a:schemeClr val="lt1"/>
                </a:solidFill>
              </a:defRPr>
            </a:lvl5pPr>
            <a:lvl6pPr lvl="5" algn="l">
              <a:lnSpc>
                <a:spcPct val="100000"/>
              </a:lnSpc>
              <a:spcBef>
                <a:spcPts val="0"/>
              </a:spcBef>
              <a:spcAft>
                <a:spcPts val="0"/>
              </a:spcAft>
              <a:buClr>
                <a:schemeClr val="lt1"/>
              </a:buClr>
              <a:buSzPts val="10700"/>
              <a:buNone/>
              <a:defRPr sz="10700">
                <a:solidFill>
                  <a:schemeClr val="lt1"/>
                </a:solidFill>
              </a:defRPr>
            </a:lvl6pPr>
            <a:lvl7pPr lvl="6" algn="l">
              <a:lnSpc>
                <a:spcPct val="100000"/>
              </a:lnSpc>
              <a:spcBef>
                <a:spcPts val="0"/>
              </a:spcBef>
              <a:spcAft>
                <a:spcPts val="0"/>
              </a:spcAft>
              <a:buClr>
                <a:schemeClr val="lt1"/>
              </a:buClr>
              <a:buSzPts val="10700"/>
              <a:buNone/>
              <a:defRPr sz="10700">
                <a:solidFill>
                  <a:schemeClr val="lt1"/>
                </a:solidFill>
              </a:defRPr>
            </a:lvl7pPr>
            <a:lvl8pPr lvl="7" algn="l">
              <a:lnSpc>
                <a:spcPct val="100000"/>
              </a:lnSpc>
              <a:spcBef>
                <a:spcPts val="0"/>
              </a:spcBef>
              <a:spcAft>
                <a:spcPts val="0"/>
              </a:spcAft>
              <a:buClr>
                <a:schemeClr val="lt1"/>
              </a:buClr>
              <a:buSzPts val="10700"/>
              <a:buNone/>
              <a:defRPr sz="10700">
                <a:solidFill>
                  <a:schemeClr val="lt1"/>
                </a:solidFill>
              </a:defRPr>
            </a:lvl8pPr>
            <a:lvl9pPr lvl="8" algn="l">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84" name="Google Shape;84;p12"/>
          <p:cNvSpPr txBox="1">
            <a:spLocks noGrp="1"/>
          </p:cNvSpPr>
          <p:nvPr>
            <p:ph type="body" idx="1"/>
          </p:nvPr>
        </p:nvSpPr>
        <p:spPr>
          <a:xfrm>
            <a:off x="972600" y="3030517"/>
            <a:ext cx="10251300" cy="21072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Clr>
                <a:schemeClr val="lt1"/>
              </a:buClr>
              <a:buSzPts val="1700"/>
              <a:buChar char="●"/>
              <a:defRPr>
                <a:solidFill>
                  <a:schemeClr val="lt1"/>
                </a:solidFill>
              </a:defRPr>
            </a:lvl1pPr>
            <a:lvl2pPr marL="914400" lvl="1" indent="-323850" algn="l">
              <a:lnSpc>
                <a:spcPct val="115000"/>
              </a:lnSpc>
              <a:spcBef>
                <a:spcPts val="2100"/>
              </a:spcBef>
              <a:spcAft>
                <a:spcPts val="0"/>
              </a:spcAft>
              <a:buClr>
                <a:schemeClr val="lt1"/>
              </a:buClr>
              <a:buSzPts val="1500"/>
              <a:buChar char="○"/>
              <a:defRPr>
                <a:solidFill>
                  <a:schemeClr val="lt1"/>
                </a:solidFill>
              </a:defRPr>
            </a:lvl2pPr>
            <a:lvl3pPr marL="1371600" lvl="2" indent="-323850" algn="l">
              <a:lnSpc>
                <a:spcPct val="115000"/>
              </a:lnSpc>
              <a:spcBef>
                <a:spcPts val="2100"/>
              </a:spcBef>
              <a:spcAft>
                <a:spcPts val="0"/>
              </a:spcAft>
              <a:buClr>
                <a:schemeClr val="lt1"/>
              </a:buClr>
              <a:buSzPts val="1500"/>
              <a:buChar char="■"/>
              <a:defRPr>
                <a:solidFill>
                  <a:schemeClr val="lt1"/>
                </a:solidFill>
              </a:defRPr>
            </a:lvl3pPr>
            <a:lvl4pPr marL="1828800" lvl="3" indent="-323850" algn="l">
              <a:lnSpc>
                <a:spcPct val="115000"/>
              </a:lnSpc>
              <a:spcBef>
                <a:spcPts val="2100"/>
              </a:spcBef>
              <a:spcAft>
                <a:spcPts val="0"/>
              </a:spcAft>
              <a:buClr>
                <a:schemeClr val="lt1"/>
              </a:buClr>
              <a:buSzPts val="1500"/>
              <a:buChar char="●"/>
              <a:defRPr>
                <a:solidFill>
                  <a:schemeClr val="lt1"/>
                </a:solidFill>
              </a:defRPr>
            </a:lvl4pPr>
            <a:lvl5pPr marL="2286000" lvl="4" indent="-323850" algn="l">
              <a:lnSpc>
                <a:spcPct val="115000"/>
              </a:lnSpc>
              <a:spcBef>
                <a:spcPts val="2100"/>
              </a:spcBef>
              <a:spcAft>
                <a:spcPts val="0"/>
              </a:spcAft>
              <a:buClr>
                <a:schemeClr val="lt1"/>
              </a:buClr>
              <a:buSzPts val="1500"/>
              <a:buChar char="○"/>
              <a:defRPr>
                <a:solidFill>
                  <a:schemeClr val="lt1"/>
                </a:solidFill>
              </a:defRPr>
            </a:lvl5pPr>
            <a:lvl6pPr marL="2743200" lvl="5" indent="-323850" algn="l">
              <a:lnSpc>
                <a:spcPct val="115000"/>
              </a:lnSpc>
              <a:spcBef>
                <a:spcPts val="2100"/>
              </a:spcBef>
              <a:spcAft>
                <a:spcPts val="0"/>
              </a:spcAft>
              <a:buClr>
                <a:schemeClr val="lt1"/>
              </a:buClr>
              <a:buSzPts val="1500"/>
              <a:buChar char="■"/>
              <a:defRPr>
                <a:solidFill>
                  <a:schemeClr val="lt1"/>
                </a:solidFill>
              </a:defRPr>
            </a:lvl6pPr>
            <a:lvl7pPr marL="3200400" lvl="6" indent="-323850" algn="l">
              <a:lnSpc>
                <a:spcPct val="115000"/>
              </a:lnSpc>
              <a:spcBef>
                <a:spcPts val="2100"/>
              </a:spcBef>
              <a:spcAft>
                <a:spcPts val="0"/>
              </a:spcAft>
              <a:buClr>
                <a:schemeClr val="lt1"/>
              </a:buClr>
              <a:buSzPts val="1500"/>
              <a:buChar char="●"/>
              <a:defRPr>
                <a:solidFill>
                  <a:schemeClr val="lt1"/>
                </a:solidFill>
              </a:defRPr>
            </a:lvl7pPr>
            <a:lvl8pPr marL="3657600" lvl="7" indent="-323850" algn="l">
              <a:lnSpc>
                <a:spcPct val="115000"/>
              </a:lnSpc>
              <a:spcBef>
                <a:spcPts val="2100"/>
              </a:spcBef>
              <a:spcAft>
                <a:spcPts val="0"/>
              </a:spcAft>
              <a:buClr>
                <a:schemeClr val="lt1"/>
              </a:buClr>
              <a:buSzPts val="1500"/>
              <a:buChar char="○"/>
              <a:defRPr>
                <a:solidFill>
                  <a:schemeClr val="lt1"/>
                </a:solidFill>
              </a:defRPr>
            </a:lvl8pPr>
            <a:lvl9pPr marL="4114800" lvl="8" indent="-323850" algn="l">
              <a:lnSpc>
                <a:spcPct val="115000"/>
              </a:lnSpc>
              <a:spcBef>
                <a:spcPts val="2100"/>
              </a:spcBef>
              <a:spcAft>
                <a:spcPts val="2100"/>
              </a:spcAft>
              <a:buClr>
                <a:schemeClr val="lt1"/>
              </a:buClr>
              <a:buSzPts val="1500"/>
              <a:buChar char="■"/>
              <a:defRPr>
                <a:solidFill>
                  <a:schemeClr val="lt1"/>
                </a:solidFill>
              </a:defRPr>
            </a:lvl9pPr>
          </a:lstStyle>
          <a:p>
            <a:endParaRPr/>
          </a:p>
        </p:txBody>
      </p:sp>
      <p:sp>
        <p:nvSpPr>
          <p:cNvPr id="85" name="Google Shape;85;p12"/>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3"/>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
        <p:cNvGrpSpPr/>
        <p:nvPr/>
      </p:nvGrpSpPr>
      <p:grpSpPr>
        <a:xfrm>
          <a:off x="0" y="0"/>
          <a:ext cx="0" cy="0"/>
          <a:chOff x="0" y="0"/>
          <a:chExt cx="0" cy="0"/>
        </a:xfrm>
      </p:grpSpPr>
      <p:grpSp>
        <p:nvGrpSpPr>
          <p:cNvPr id="24" name="Google Shape;24;p4"/>
          <p:cNvGrpSpPr/>
          <p:nvPr/>
        </p:nvGrpSpPr>
        <p:grpSpPr>
          <a:xfrm>
            <a:off x="1107036" y="1588427"/>
            <a:ext cx="994316" cy="61102"/>
            <a:chOff x="4580561" y="2589004"/>
            <a:chExt cx="1064464" cy="25200"/>
          </a:xfrm>
        </p:grpSpPr>
        <p:sp>
          <p:nvSpPr>
            <p:cNvPr id="25" name="Google Shape;25;p4"/>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p4"/>
          <p:cNvSpPr txBox="1">
            <a:spLocks noGrp="1"/>
          </p:cNvSpPr>
          <p:nvPr>
            <p:ph type="title"/>
          </p:nvPr>
        </p:nvSpPr>
        <p:spPr>
          <a:xfrm>
            <a:off x="972600" y="1763267"/>
            <a:ext cx="10251300" cy="2024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8" name="Google Shape;28;p4"/>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 name="Google Shape;31;p5"/>
          <p:cNvGrpSpPr/>
          <p:nvPr/>
        </p:nvGrpSpPr>
        <p:grpSpPr>
          <a:xfrm>
            <a:off x="1107036" y="1588427"/>
            <a:ext cx="994316" cy="61102"/>
            <a:chOff x="4580561" y="2589004"/>
            <a:chExt cx="1064464" cy="25200"/>
          </a:xfrm>
        </p:grpSpPr>
        <p:sp>
          <p:nvSpPr>
            <p:cNvPr id="32" name="Google Shape;32;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5"/>
          <p:cNvSpPr txBox="1">
            <a:spLocks noGrp="1"/>
          </p:cNvSpPr>
          <p:nvPr>
            <p:ph type="title"/>
          </p:nvPr>
        </p:nvSpPr>
        <p:spPr>
          <a:xfrm>
            <a:off x="972600" y="1758200"/>
            <a:ext cx="10251600" cy="713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a:endParaRPr/>
          </a:p>
        </p:txBody>
      </p:sp>
      <p:sp>
        <p:nvSpPr>
          <p:cNvPr id="35" name="Google Shape;35;p5"/>
          <p:cNvSpPr txBox="1">
            <a:spLocks noGrp="1"/>
          </p:cNvSpPr>
          <p:nvPr>
            <p:ph type="body" idx="1"/>
          </p:nvPr>
        </p:nvSpPr>
        <p:spPr>
          <a:xfrm>
            <a:off x="972600" y="2771833"/>
            <a:ext cx="10251600" cy="30147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36" name="Google Shape;36;p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 name="Google Shape;39;p6"/>
          <p:cNvGrpSpPr/>
          <p:nvPr/>
        </p:nvGrpSpPr>
        <p:grpSpPr>
          <a:xfrm>
            <a:off x="1107036" y="1588427"/>
            <a:ext cx="994316" cy="61102"/>
            <a:chOff x="4580561" y="2589004"/>
            <a:chExt cx="1064464" cy="25200"/>
          </a:xfrm>
        </p:grpSpPr>
        <p:sp>
          <p:nvSpPr>
            <p:cNvPr id="40" name="Google Shape;40;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 name="Google Shape;42;p6"/>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a:endParaRPr/>
          </a:p>
        </p:txBody>
      </p:sp>
      <p:sp>
        <p:nvSpPr>
          <p:cNvPr id="43" name="Google Shape;43;p6"/>
          <p:cNvSpPr txBox="1">
            <a:spLocks noGrp="1"/>
          </p:cNvSpPr>
          <p:nvPr>
            <p:ph type="body" idx="1"/>
          </p:nvPr>
        </p:nvSpPr>
        <p:spPr>
          <a:xfrm>
            <a:off x="972434" y="2771833"/>
            <a:ext cx="5032500" cy="30147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44" name="Google Shape;44;p6"/>
          <p:cNvSpPr txBox="1">
            <a:spLocks noGrp="1"/>
          </p:cNvSpPr>
          <p:nvPr>
            <p:ph type="body" idx="2"/>
          </p:nvPr>
        </p:nvSpPr>
        <p:spPr>
          <a:xfrm>
            <a:off x="6191471" y="2771833"/>
            <a:ext cx="5032500" cy="30147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45" name="Google Shape;45;p6"/>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 name="Google Shape;48;p7"/>
          <p:cNvGrpSpPr/>
          <p:nvPr/>
        </p:nvGrpSpPr>
        <p:grpSpPr>
          <a:xfrm>
            <a:off x="1107036" y="1588427"/>
            <a:ext cx="994316" cy="61102"/>
            <a:chOff x="4580561" y="2589004"/>
            <a:chExt cx="1064464" cy="25200"/>
          </a:xfrm>
        </p:grpSpPr>
        <p:sp>
          <p:nvSpPr>
            <p:cNvPr id="49" name="Google Shape;49;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p7"/>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a:endParaRPr/>
          </a:p>
        </p:txBody>
      </p:sp>
      <p:sp>
        <p:nvSpPr>
          <p:cNvPr id="52" name="Google Shape;52;p7"/>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8"/>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p8"/>
          <p:cNvGrpSpPr/>
          <p:nvPr/>
        </p:nvGrpSpPr>
        <p:grpSpPr>
          <a:xfrm>
            <a:off x="1107036" y="1588427"/>
            <a:ext cx="994316" cy="61102"/>
            <a:chOff x="4580561" y="2589004"/>
            <a:chExt cx="1064464" cy="25200"/>
          </a:xfrm>
        </p:grpSpPr>
        <p:sp>
          <p:nvSpPr>
            <p:cNvPr id="56" name="Google Shape;56;p8"/>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8"/>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p8"/>
          <p:cNvSpPr txBox="1">
            <a:spLocks noGrp="1"/>
          </p:cNvSpPr>
          <p:nvPr>
            <p:ph type="title"/>
          </p:nvPr>
        </p:nvSpPr>
        <p:spPr>
          <a:xfrm>
            <a:off x="973333" y="1758200"/>
            <a:ext cx="4401300" cy="1842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a:endParaRPr/>
          </a:p>
        </p:txBody>
      </p:sp>
      <p:sp>
        <p:nvSpPr>
          <p:cNvPr id="59" name="Google Shape;59;p8"/>
          <p:cNvSpPr txBox="1">
            <a:spLocks noGrp="1"/>
          </p:cNvSpPr>
          <p:nvPr>
            <p:ph type="body" idx="1"/>
          </p:nvPr>
        </p:nvSpPr>
        <p:spPr>
          <a:xfrm>
            <a:off x="961633" y="3708967"/>
            <a:ext cx="4401300" cy="21300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60" name="Google Shape;60;p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1"/>
        <p:cNvGrpSpPr/>
        <p:nvPr/>
      </p:nvGrpSpPr>
      <p:grpSpPr>
        <a:xfrm>
          <a:off x="0" y="0"/>
          <a:ext cx="0" cy="0"/>
          <a:chOff x="0" y="0"/>
          <a:chExt cx="0" cy="0"/>
        </a:xfrm>
      </p:grpSpPr>
      <p:grpSp>
        <p:nvGrpSpPr>
          <p:cNvPr id="62" name="Google Shape;62;p9"/>
          <p:cNvGrpSpPr/>
          <p:nvPr/>
        </p:nvGrpSpPr>
        <p:grpSpPr>
          <a:xfrm>
            <a:off x="1107036" y="5558926"/>
            <a:ext cx="994316" cy="61102"/>
            <a:chOff x="4580561" y="2589004"/>
            <a:chExt cx="1064464" cy="25200"/>
          </a:xfrm>
        </p:grpSpPr>
        <p:sp>
          <p:nvSpPr>
            <p:cNvPr id="63" name="Google Shape;63;p9"/>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9"/>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p9"/>
          <p:cNvSpPr txBox="1">
            <a:spLocks noGrp="1"/>
          </p:cNvSpPr>
          <p:nvPr>
            <p:ph type="title"/>
          </p:nvPr>
        </p:nvSpPr>
        <p:spPr>
          <a:xfrm>
            <a:off x="972600" y="1152400"/>
            <a:ext cx="9361500" cy="39801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66" name="Google Shape;66;p9"/>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10"/>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 name="Google Shape;69;p10"/>
          <p:cNvGrpSpPr/>
          <p:nvPr/>
        </p:nvGrpSpPr>
        <p:grpSpPr>
          <a:xfrm>
            <a:off x="1107036" y="1588427"/>
            <a:ext cx="994316" cy="61102"/>
            <a:chOff x="4580561" y="2589004"/>
            <a:chExt cx="1064464" cy="25200"/>
          </a:xfrm>
        </p:grpSpPr>
        <p:sp>
          <p:nvSpPr>
            <p:cNvPr id="70" name="Google Shape;70;p10"/>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0"/>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10"/>
          <p:cNvSpPr txBox="1">
            <a:spLocks noGrp="1"/>
          </p:cNvSpPr>
          <p:nvPr>
            <p:ph type="title"/>
          </p:nvPr>
        </p:nvSpPr>
        <p:spPr>
          <a:xfrm>
            <a:off x="973333" y="1758200"/>
            <a:ext cx="4401300" cy="2249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a:endParaRPr/>
          </a:p>
        </p:txBody>
      </p:sp>
      <p:sp>
        <p:nvSpPr>
          <p:cNvPr id="73" name="Google Shape;73;p10"/>
          <p:cNvSpPr txBox="1">
            <a:spLocks noGrp="1"/>
          </p:cNvSpPr>
          <p:nvPr>
            <p:ph type="subTitle" idx="1"/>
          </p:nvPr>
        </p:nvSpPr>
        <p:spPr>
          <a:xfrm>
            <a:off x="966600" y="4215367"/>
            <a:ext cx="4401300" cy="1011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74" name="Google Shape;74;p10"/>
          <p:cNvSpPr txBox="1">
            <a:spLocks noGrp="1"/>
          </p:cNvSpPr>
          <p:nvPr>
            <p:ph type="body" idx="2"/>
          </p:nvPr>
        </p:nvSpPr>
        <p:spPr>
          <a:xfrm>
            <a:off x="6898967" y="1803500"/>
            <a:ext cx="4499100" cy="40341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75" name="Google Shape;75;p10"/>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rgbClr val="000000"/>
              </a:buClr>
              <a:buSzPts val="3700"/>
              <a:buFont typeface="Raleway"/>
              <a:buNone/>
              <a:defRPr sz="37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3700"/>
              <a:buFont typeface="Raleway"/>
              <a:buNone/>
              <a:defRPr sz="37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3700"/>
              <a:buFont typeface="Raleway"/>
              <a:buNone/>
              <a:defRPr sz="37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3700"/>
              <a:buFont typeface="Raleway"/>
              <a:buNone/>
              <a:defRPr sz="37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3700"/>
              <a:buFont typeface="Raleway"/>
              <a:buNone/>
              <a:defRPr sz="37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3700"/>
              <a:buFont typeface="Raleway"/>
              <a:buNone/>
              <a:defRPr sz="37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3700"/>
              <a:buFont typeface="Raleway"/>
              <a:buNone/>
              <a:defRPr sz="37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3700"/>
              <a:buFont typeface="Raleway"/>
              <a:buNone/>
              <a:defRPr sz="37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3700"/>
              <a:buFont typeface="Raleway"/>
              <a:buNone/>
              <a:defRPr sz="37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36550" algn="l" rtl="0">
              <a:lnSpc>
                <a:spcPct val="115000"/>
              </a:lnSpc>
              <a:spcBef>
                <a:spcPts val="0"/>
              </a:spcBef>
              <a:spcAft>
                <a:spcPts val="0"/>
              </a:spcAft>
              <a:buClr>
                <a:schemeClr val="accent1"/>
              </a:buClr>
              <a:buSzPts val="1700"/>
              <a:buFont typeface="Lato"/>
              <a:buChar char="●"/>
              <a:defRPr sz="1700" b="0" i="0" u="none" strike="noStrike" cap="none">
                <a:solidFill>
                  <a:schemeClr val="accent1"/>
                </a:solidFill>
                <a:latin typeface="Lato"/>
                <a:ea typeface="Lato"/>
                <a:cs typeface="Lato"/>
                <a:sym typeface="Lato"/>
              </a:defRPr>
            </a:lvl1pPr>
            <a:lvl2pPr marL="914400" marR="0" lvl="1"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2pPr>
            <a:lvl3pPr marL="1371600" marR="0" lvl="2"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3pPr>
            <a:lvl4pPr marL="1828800" marR="0" lvl="3"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4pPr>
            <a:lvl5pPr marL="2286000" marR="0" lvl="4"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5pPr>
            <a:lvl6pPr marL="2743200" marR="0" lvl="5"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6pPr>
            <a:lvl7pPr marL="3200400" marR="0" lvl="6"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7pPr>
            <a:lvl8pPr marL="3657600" marR="0" lvl="7" indent="-323850" algn="l" rtl="0">
              <a:lnSpc>
                <a:spcPct val="115000"/>
              </a:lnSpc>
              <a:spcBef>
                <a:spcPts val="210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8pPr>
            <a:lvl9pPr marL="4114800" marR="0" lvl="8" indent="-323850" algn="l" rtl="0">
              <a:lnSpc>
                <a:spcPct val="115000"/>
              </a:lnSpc>
              <a:spcBef>
                <a:spcPts val="2100"/>
              </a:spcBef>
              <a:spcAft>
                <a:spcPts val="2100"/>
              </a:spcAft>
              <a:buClr>
                <a:schemeClr val="accent1"/>
              </a:buClr>
              <a:buSzPts val="1500"/>
              <a:buFont typeface="Lato"/>
              <a:buChar char="■"/>
              <a:defRPr sz="15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dcyf.wa.gov/services/extended-foster-care" TargetMode="External"/><Relationship Id="rId3" Type="http://schemas.openxmlformats.org/officeDocument/2006/relationships/hyperlink" Target="https://www.yearup.org/about-us/our-locations/puget-sound/" TargetMode="External"/><Relationship Id="rId7" Type="http://schemas.openxmlformats.org/officeDocument/2006/relationships/hyperlink" Target="https://www.youthvillages.org/yvlifese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treehouseforkids.org/our-services/academic-resource-center/independent-transitional-living-support/" TargetMode="External"/><Relationship Id="rId5" Type="http://schemas.openxmlformats.org/officeDocument/2006/relationships/hyperlink" Target="https://www.mockingbirdsociety.org/" TargetMode="External"/><Relationship Id="rId4" Type="http://schemas.openxmlformats.org/officeDocument/2006/relationships/hyperlink" Target="https://100kopportunities.org/about-us/" TargetMode="External"/><Relationship Id="rId9" Type="http://schemas.openxmlformats.org/officeDocument/2006/relationships/hyperlink" Target="http://www.hmcfostercarewa.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treehouseforkids.org/our-services/the-wearhou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415661" y="696217"/>
            <a:ext cx="11360700" cy="2736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a:t>Resources for the Transition out of Foster Care  </a:t>
            </a:r>
            <a:endParaRPr/>
          </a:p>
        </p:txBody>
      </p:sp>
      <p:sp>
        <p:nvSpPr>
          <p:cNvPr id="93" name="Google Shape;93;p14"/>
          <p:cNvSpPr txBox="1">
            <a:spLocks noGrp="1"/>
          </p:cNvSpPr>
          <p:nvPr>
            <p:ph type="subTitle" idx="1"/>
          </p:nvPr>
        </p:nvSpPr>
        <p:spPr>
          <a:xfrm>
            <a:off x="415650" y="3810000"/>
            <a:ext cx="11055000" cy="2229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b="1"/>
              <a:t>Katherine Calimlim</a:t>
            </a:r>
            <a:r>
              <a:rPr lang="en-US"/>
              <a:t> </a:t>
            </a:r>
            <a:r>
              <a:rPr lang="en-US" sz="2400"/>
              <a:t>Medical Anthropology and Global Health</a:t>
            </a:r>
            <a:endParaRPr sz="2400"/>
          </a:p>
          <a:p>
            <a:pPr marL="0" lvl="0" indent="0" algn="l" rtl="0">
              <a:lnSpc>
                <a:spcPct val="90000"/>
              </a:lnSpc>
              <a:spcBef>
                <a:spcPts val="0"/>
              </a:spcBef>
              <a:spcAft>
                <a:spcPts val="0"/>
              </a:spcAft>
              <a:buClr>
                <a:schemeClr val="dk1"/>
              </a:buClr>
              <a:buSzPts val="2400"/>
              <a:buNone/>
            </a:pPr>
            <a:r>
              <a:rPr lang="en-US" b="1"/>
              <a:t>Steven Robinson </a:t>
            </a:r>
            <a:r>
              <a:rPr lang="en-US" sz="2400"/>
              <a:t>UW School of Social Work</a:t>
            </a:r>
            <a:endParaRPr sz="2400"/>
          </a:p>
          <a:p>
            <a:pPr marL="0" lvl="0" indent="0" algn="l" rtl="0">
              <a:lnSpc>
                <a:spcPct val="90000"/>
              </a:lnSpc>
              <a:spcBef>
                <a:spcPts val="0"/>
              </a:spcBef>
              <a:spcAft>
                <a:spcPts val="0"/>
              </a:spcAft>
              <a:buClr>
                <a:schemeClr val="dk1"/>
              </a:buClr>
              <a:buSzPts val="2400"/>
              <a:buNone/>
            </a:pPr>
            <a:r>
              <a:rPr lang="en-US" b="1"/>
              <a:t>Daina Reimanis</a:t>
            </a:r>
            <a:r>
              <a:rPr lang="en-US"/>
              <a:t> </a:t>
            </a:r>
            <a:r>
              <a:rPr lang="en-US" sz="2400"/>
              <a:t>UW School of Nursing</a:t>
            </a:r>
            <a:r>
              <a:rPr lang="en-US"/>
              <a:t> </a:t>
            </a:r>
            <a:endParaRPr/>
          </a:p>
          <a:p>
            <a:pPr marL="0" lvl="0" indent="0" algn="l" rtl="0">
              <a:lnSpc>
                <a:spcPct val="90000"/>
              </a:lnSpc>
              <a:spcBef>
                <a:spcPts val="0"/>
              </a:spcBef>
              <a:spcAft>
                <a:spcPts val="0"/>
              </a:spcAft>
              <a:buClr>
                <a:schemeClr val="dk1"/>
              </a:buClr>
              <a:buSzPts val="2400"/>
              <a:buNone/>
            </a:pPr>
            <a:r>
              <a:rPr lang="en-US" b="1"/>
              <a:t>Kiarra Levesque</a:t>
            </a:r>
            <a:r>
              <a:rPr lang="en-US"/>
              <a:t> and </a:t>
            </a:r>
            <a:r>
              <a:rPr lang="en-US" b="1"/>
              <a:t>Tinny Liang</a:t>
            </a:r>
            <a:r>
              <a:rPr lang="en-US"/>
              <a:t> </a:t>
            </a:r>
            <a:r>
              <a:rPr lang="en-US" sz="2400"/>
              <a:t>UW School of Medicine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Health </a:t>
            </a:r>
            <a:endParaRPr/>
          </a:p>
        </p:txBody>
      </p:sp>
      <p:pic>
        <p:nvPicPr>
          <p:cNvPr id="180" name="Google Shape;180;p23" descr="Image result for iphone outline"/>
          <p:cNvPicPr preferRelativeResize="0"/>
          <p:nvPr/>
        </p:nvPicPr>
        <p:blipFill rotWithShape="1">
          <a:blip r:embed="rId3">
            <a:alphaModFix/>
          </a:blip>
          <a:srcRect l="17112" t="4730" r="20841" b="5162"/>
          <a:stretch/>
        </p:blipFill>
        <p:spPr>
          <a:xfrm>
            <a:off x="8738300" y="183025"/>
            <a:ext cx="3120999" cy="6183252"/>
          </a:xfrm>
          <a:prstGeom prst="rect">
            <a:avLst/>
          </a:prstGeom>
          <a:noFill/>
          <a:ln>
            <a:noFill/>
          </a:ln>
        </p:spPr>
      </p:pic>
      <p:sp>
        <p:nvSpPr>
          <p:cNvPr id="181" name="Google Shape;181;p23"/>
          <p:cNvSpPr txBox="1"/>
          <p:nvPr/>
        </p:nvSpPr>
        <p:spPr>
          <a:xfrm>
            <a:off x="9130000" y="1188200"/>
            <a:ext cx="2337600" cy="502500"/>
          </a:xfrm>
          <a:prstGeom prst="rect">
            <a:avLst/>
          </a:prstGeom>
          <a:solidFill>
            <a:srgbClr val="6FA8DC"/>
          </a:solid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Primary Care</a:t>
            </a:r>
            <a:endParaRPr sz="1400" b="0" i="0" u="none" strike="noStrike" cap="none">
              <a:solidFill>
                <a:srgbClr val="000000"/>
              </a:solidFill>
              <a:latin typeface="Arial"/>
              <a:ea typeface="Arial"/>
              <a:cs typeface="Arial"/>
              <a:sym typeface="Arial"/>
            </a:endParaRPr>
          </a:p>
        </p:txBody>
      </p:sp>
      <p:sp>
        <p:nvSpPr>
          <p:cNvPr id="182" name="Google Shape;182;p23"/>
          <p:cNvSpPr txBox="1"/>
          <p:nvPr/>
        </p:nvSpPr>
        <p:spPr>
          <a:xfrm>
            <a:off x="9130000" y="1857375"/>
            <a:ext cx="2337600" cy="502500"/>
          </a:xfrm>
          <a:prstGeom prst="rect">
            <a:avLst/>
          </a:prstGeom>
          <a:solidFill>
            <a:srgbClr val="6FA8DC"/>
          </a:solid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Dental Care</a:t>
            </a:r>
            <a:endParaRPr sz="1400" b="0" i="0" u="none" strike="noStrike" cap="none">
              <a:solidFill>
                <a:srgbClr val="000000"/>
              </a:solidFill>
              <a:latin typeface="Arial"/>
              <a:ea typeface="Arial"/>
              <a:cs typeface="Arial"/>
              <a:sym typeface="Arial"/>
            </a:endParaRPr>
          </a:p>
        </p:txBody>
      </p:sp>
      <p:sp>
        <p:nvSpPr>
          <p:cNvPr id="183" name="Google Shape;183;p23"/>
          <p:cNvSpPr txBox="1"/>
          <p:nvPr/>
        </p:nvSpPr>
        <p:spPr>
          <a:xfrm>
            <a:off x="9130000" y="3228438"/>
            <a:ext cx="2337600" cy="502500"/>
          </a:xfrm>
          <a:prstGeom prst="rect">
            <a:avLst/>
          </a:prstGeom>
          <a:solidFill>
            <a:srgbClr val="6FA8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Mental/Behavioral Health</a:t>
            </a:r>
            <a:endParaRPr sz="1400" b="0" i="0" u="none" strike="noStrike" cap="none">
              <a:solidFill>
                <a:srgbClr val="000000"/>
              </a:solidFill>
              <a:latin typeface="Arial"/>
              <a:ea typeface="Arial"/>
              <a:cs typeface="Arial"/>
              <a:sym typeface="Arial"/>
            </a:endParaRPr>
          </a:p>
        </p:txBody>
      </p:sp>
      <p:sp>
        <p:nvSpPr>
          <p:cNvPr id="184" name="Google Shape;184;p23"/>
          <p:cNvSpPr txBox="1"/>
          <p:nvPr/>
        </p:nvSpPr>
        <p:spPr>
          <a:xfrm>
            <a:off x="9130000" y="3837200"/>
            <a:ext cx="2337600" cy="502500"/>
          </a:xfrm>
          <a:prstGeom prst="rect">
            <a:avLst/>
          </a:prstGeom>
          <a:solidFill>
            <a:srgbClr val="6FA8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Sexual/Reproductive   Health</a:t>
            </a:r>
            <a:endParaRPr sz="1400" b="0" i="0" u="none" strike="noStrike" cap="none">
              <a:solidFill>
                <a:srgbClr val="000000"/>
              </a:solidFill>
              <a:latin typeface="Arial"/>
              <a:ea typeface="Arial"/>
              <a:cs typeface="Arial"/>
              <a:sym typeface="Arial"/>
            </a:endParaRPr>
          </a:p>
        </p:txBody>
      </p:sp>
      <p:sp>
        <p:nvSpPr>
          <p:cNvPr id="185" name="Google Shape;185;p23"/>
          <p:cNvSpPr txBox="1"/>
          <p:nvPr/>
        </p:nvSpPr>
        <p:spPr>
          <a:xfrm>
            <a:off x="9130000" y="5054700"/>
            <a:ext cx="2337600" cy="502500"/>
          </a:xfrm>
          <a:prstGeom prst="rect">
            <a:avLst/>
          </a:prstGeom>
          <a:solidFill>
            <a:srgbClr val="6FA8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Health Care Insurance </a:t>
            </a:r>
            <a:endParaRPr sz="1400" b="0" i="0" u="none" strike="noStrike" cap="none">
              <a:solidFill>
                <a:srgbClr val="000000"/>
              </a:solidFill>
              <a:latin typeface="Arial"/>
              <a:ea typeface="Arial"/>
              <a:cs typeface="Arial"/>
              <a:sym typeface="Arial"/>
            </a:endParaRPr>
          </a:p>
        </p:txBody>
      </p:sp>
      <p:sp>
        <p:nvSpPr>
          <p:cNvPr id="186" name="Google Shape;186;p23"/>
          <p:cNvSpPr txBox="1"/>
          <p:nvPr/>
        </p:nvSpPr>
        <p:spPr>
          <a:xfrm>
            <a:off x="653150" y="1857375"/>
            <a:ext cx="6735600" cy="4266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accent1"/>
              </a:buClr>
              <a:buSzPts val="2400"/>
              <a:buFont typeface="Arial"/>
              <a:buChar char="●"/>
            </a:pPr>
            <a:r>
              <a:rPr lang="en-US" sz="2400" b="0" i="0" u="none" strike="noStrike" cap="none">
                <a:solidFill>
                  <a:schemeClr val="accent1"/>
                </a:solidFill>
                <a:latin typeface="Arial"/>
                <a:ea typeface="Arial"/>
                <a:cs typeface="Arial"/>
                <a:sym typeface="Arial"/>
              </a:rPr>
              <a:t>Focus on Comprehensive Health </a:t>
            </a:r>
            <a:endParaRPr sz="2400" b="0"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1"/>
              </a:solidFill>
              <a:latin typeface="Arial"/>
              <a:ea typeface="Arial"/>
              <a:cs typeface="Arial"/>
              <a:sym typeface="Arial"/>
            </a:endParaRPr>
          </a:p>
          <a:p>
            <a:pPr marL="457200" marR="0" lvl="0" indent="-381000" algn="l" rtl="0">
              <a:lnSpc>
                <a:spcPct val="100000"/>
              </a:lnSpc>
              <a:spcBef>
                <a:spcPts val="0"/>
              </a:spcBef>
              <a:spcAft>
                <a:spcPts val="0"/>
              </a:spcAft>
              <a:buClr>
                <a:schemeClr val="accent1"/>
              </a:buClr>
              <a:buSzPts val="2400"/>
              <a:buFont typeface="Arial"/>
              <a:buChar char="●"/>
            </a:pPr>
            <a:r>
              <a:rPr lang="en-US" sz="2400" b="0" i="0" u="none" strike="noStrike" cap="none">
                <a:solidFill>
                  <a:schemeClr val="accent1"/>
                </a:solidFill>
                <a:latin typeface="Arial"/>
                <a:ea typeface="Arial"/>
                <a:cs typeface="Arial"/>
                <a:sym typeface="Arial"/>
              </a:rPr>
              <a:t>Emphasis on Mental Health Resources</a:t>
            </a:r>
            <a:endParaRPr sz="2400" b="0" i="0" u="none" strike="noStrike" cap="none">
              <a:solidFill>
                <a:schemeClr val="accent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1"/>
              </a:solidFill>
              <a:latin typeface="Arial"/>
              <a:ea typeface="Arial"/>
              <a:cs typeface="Arial"/>
              <a:sym typeface="Arial"/>
            </a:endParaRPr>
          </a:p>
          <a:p>
            <a:pPr marL="457200" marR="0" lvl="0" indent="-381000" algn="l" rtl="0">
              <a:lnSpc>
                <a:spcPct val="100000"/>
              </a:lnSpc>
              <a:spcBef>
                <a:spcPts val="0"/>
              </a:spcBef>
              <a:spcAft>
                <a:spcPts val="0"/>
              </a:spcAft>
              <a:buClr>
                <a:schemeClr val="accent1"/>
              </a:buClr>
              <a:buSzPts val="2400"/>
              <a:buFont typeface="Arial"/>
              <a:buChar char="●"/>
            </a:pPr>
            <a:r>
              <a:rPr lang="en-US" sz="2400" b="0" i="0" u="none" strike="noStrike" cap="none">
                <a:solidFill>
                  <a:schemeClr val="accent1"/>
                </a:solidFill>
                <a:latin typeface="Arial"/>
                <a:ea typeface="Arial"/>
                <a:cs typeface="Arial"/>
                <a:sym typeface="Arial"/>
              </a:rPr>
              <a:t>Links to HealthCare Providers </a:t>
            </a:r>
            <a:endParaRPr sz="2400" b="0"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1"/>
              </a:solidFill>
              <a:latin typeface="Arial"/>
              <a:ea typeface="Arial"/>
              <a:cs typeface="Arial"/>
              <a:sym typeface="Arial"/>
            </a:endParaRPr>
          </a:p>
          <a:p>
            <a:pPr marL="457200" marR="0" lvl="0" indent="-381000" algn="l" rtl="0">
              <a:lnSpc>
                <a:spcPct val="100000"/>
              </a:lnSpc>
              <a:spcBef>
                <a:spcPts val="0"/>
              </a:spcBef>
              <a:spcAft>
                <a:spcPts val="0"/>
              </a:spcAft>
              <a:buClr>
                <a:schemeClr val="accent1"/>
              </a:buClr>
              <a:buSzPts val="2400"/>
              <a:buFont typeface="Arial"/>
              <a:buChar char="●"/>
            </a:pPr>
            <a:r>
              <a:rPr lang="en-US" sz="2400" b="0" i="0" u="none" strike="noStrike" cap="none">
                <a:solidFill>
                  <a:schemeClr val="accent1"/>
                </a:solidFill>
                <a:latin typeface="Arial"/>
                <a:ea typeface="Arial"/>
                <a:cs typeface="Arial"/>
                <a:sym typeface="Arial"/>
              </a:rPr>
              <a:t>Communication with child’s support system</a:t>
            </a:r>
            <a:endParaRPr sz="2400" b="0" i="0" u="none" strike="noStrike" cap="none">
              <a:solidFill>
                <a:schemeClr val="accent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endParaRPr sz="2400" b="0" i="0" u="none" strike="noStrike" cap="none">
              <a:solidFill>
                <a:srgbClr val="000000"/>
              </a:solidFill>
              <a:latin typeface="Arial"/>
              <a:ea typeface="Arial"/>
              <a:cs typeface="Arial"/>
              <a:sym typeface="Arial"/>
            </a:endParaRPr>
          </a:p>
        </p:txBody>
      </p:sp>
      <p:sp>
        <p:nvSpPr>
          <p:cNvPr id="187" name="Google Shape;187;p23"/>
          <p:cNvSpPr txBox="1"/>
          <p:nvPr/>
        </p:nvSpPr>
        <p:spPr>
          <a:xfrm>
            <a:off x="9130000" y="4445938"/>
            <a:ext cx="2337600" cy="502500"/>
          </a:xfrm>
          <a:prstGeom prst="rect">
            <a:avLst/>
          </a:prstGeom>
          <a:solidFill>
            <a:srgbClr val="6FA8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Nutrition/Excercise</a:t>
            </a:r>
            <a:endParaRPr sz="1400" b="0" i="0" u="none" strike="noStrike" cap="none">
              <a:solidFill>
                <a:srgbClr val="000000"/>
              </a:solidFill>
              <a:latin typeface="Arial"/>
              <a:ea typeface="Arial"/>
              <a:cs typeface="Arial"/>
              <a:sym typeface="Arial"/>
            </a:endParaRPr>
          </a:p>
        </p:txBody>
      </p:sp>
      <p:pic>
        <p:nvPicPr>
          <p:cNvPr id="188" name="Google Shape;188;p23"/>
          <p:cNvPicPr preferRelativeResize="0"/>
          <p:nvPr/>
        </p:nvPicPr>
        <p:blipFill rotWithShape="1">
          <a:blip r:embed="rId4">
            <a:alphaModFix/>
          </a:blip>
          <a:srcRect/>
          <a:stretch/>
        </p:blipFill>
        <p:spPr>
          <a:xfrm>
            <a:off x="278700" y="4778625"/>
            <a:ext cx="3674100" cy="1844175"/>
          </a:xfrm>
          <a:prstGeom prst="rect">
            <a:avLst/>
          </a:prstGeom>
          <a:noFill/>
          <a:ln>
            <a:noFill/>
          </a:ln>
        </p:spPr>
      </p:pic>
      <p:sp>
        <p:nvSpPr>
          <p:cNvPr id="189" name="Google Shape;189;p23"/>
          <p:cNvSpPr txBox="1"/>
          <p:nvPr/>
        </p:nvSpPr>
        <p:spPr>
          <a:xfrm>
            <a:off x="9130000" y="2512700"/>
            <a:ext cx="2337600" cy="502500"/>
          </a:xfrm>
          <a:prstGeom prst="rect">
            <a:avLst/>
          </a:prstGeom>
          <a:solidFill>
            <a:srgbClr val="6FA8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Vision</a:t>
            </a:r>
            <a:endParaRPr sz="1400" b="0" i="0" u="none" strike="noStrike" cap="none">
              <a:solidFill>
                <a:srgbClr val="000000"/>
              </a:solidFill>
              <a:latin typeface="Arial"/>
              <a:ea typeface="Arial"/>
              <a:cs typeface="Arial"/>
              <a:sym typeface="Arial"/>
            </a:endParaRPr>
          </a:p>
        </p:txBody>
      </p:sp>
      <p:pic>
        <p:nvPicPr>
          <p:cNvPr id="190" name="Google Shape;190;p23"/>
          <p:cNvPicPr preferRelativeResize="0"/>
          <p:nvPr/>
        </p:nvPicPr>
        <p:blipFill rotWithShape="1">
          <a:blip r:embed="rId5">
            <a:alphaModFix/>
          </a:blip>
          <a:srcRect/>
          <a:stretch/>
        </p:blipFill>
        <p:spPr>
          <a:xfrm>
            <a:off x="4181475" y="5105388"/>
            <a:ext cx="3829050" cy="119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838200" y="2127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Employment </a:t>
            </a:r>
            <a:endParaRPr/>
          </a:p>
        </p:txBody>
      </p:sp>
      <p:pic>
        <p:nvPicPr>
          <p:cNvPr id="196" name="Google Shape;196;p24"/>
          <p:cNvPicPr preferRelativeResize="0"/>
          <p:nvPr/>
        </p:nvPicPr>
        <p:blipFill rotWithShape="1">
          <a:blip r:embed="rId3">
            <a:alphaModFix/>
          </a:blip>
          <a:srcRect t="1525" r="4588" b="11796"/>
          <a:stretch/>
        </p:blipFill>
        <p:spPr>
          <a:xfrm>
            <a:off x="426175" y="2631775"/>
            <a:ext cx="3793525" cy="1399125"/>
          </a:xfrm>
          <a:prstGeom prst="rect">
            <a:avLst/>
          </a:prstGeom>
          <a:noFill/>
          <a:ln>
            <a:noFill/>
          </a:ln>
        </p:spPr>
      </p:pic>
      <p:pic>
        <p:nvPicPr>
          <p:cNvPr id="197" name="Google Shape;197;p24"/>
          <p:cNvPicPr preferRelativeResize="0"/>
          <p:nvPr/>
        </p:nvPicPr>
        <p:blipFill rotWithShape="1">
          <a:blip r:embed="rId4">
            <a:alphaModFix/>
          </a:blip>
          <a:srcRect l="7950" t="14956" r="9389" b="14955"/>
          <a:stretch/>
        </p:blipFill>
        <p:spPr>
          <a:xfrm>
            <a:off x="4249613" y="4342400"/>
            <a:ext cx="3286425" cy="1012225"/>
          </a:xfrm>
          <a:prstGeom prst="rect">
            <a:avLst/>
          </a:prstGeom>
          <a:noFill/>
          <a:ln>
            <a:noFill/>
          </a:ln>
        </p:spPr>
      </p:pic>
      <p:pic>
        <p:nvPicPr>
          <p:cNvPr id="198" name="Google Shape;198;p24"/>
          <p:cNvPicPr preferRelativeResize="0"/>
          <p:nvPr/>
        </p:nvPicPr>
        <p:blipFill rotWithShape="1">
          <a:blip r:embed="rId5">
            <a:alphaModFix/>
          </a:blip>
          <a:srcRect/>
          <a:stretch/>
        </p:blipFill>
        <p:spPr>
          <a:xfrm>
            <a:off x="756761" y="4759749"/>
            <a:ext cx="3132350" cy="1614150"/>
          </a:xfrm>
          <a:prstGeom prst="rect">
            <a:avLst/>
          </a:prstGeom>
          <a:noFill/>
          <a:ln>
            <a:noFill/>
          </a:ln>
        </p:spPr>
      </p:pic>
      <p:pic>
        <p:nvPicPr>
          <p:cNvPr id="199" name="Google Shape;199;p24"/>
          <p:cNvPicPr preferRelativeResize="0"/>
          <p:nvPr/>
        </p:nvPicPr>
        <p:blipFill rotWithShape="1">
          <a:blip r:embed="rId6">
            <a:alphaModFix/>
          </a:blip>
          <a:srcRect/>
          <a:stretch/>
        </p:blipFill>
        <p:spPr>
          <a:xfrm>
            <a:off x="2156225" y="1441219"/>
            <a:ext cx="4947175" cy="852950"/>
          </a:xfrm>
          <a:prstGeom prst="rect">
            <a:avLst/>
          </a:prstGeom>
          <a:noFill/>
          <a:ln>
            <a:noFill/>
          </a:ln>
        </p:spPr>
      </p:pic>
      <p:pic>
        <p:nvPicPr>
          <p:cNvPr id="200" name="Google Shape;200;p24" descr="Image result for iphone outline"/>
          <p:cNvPicPr preferRelativeResize="0"/>
          <p:nvPr/>
        </p:nvPicPr>
        <p:blipFill rotWithShape="1">
          <a:blip r:embed="rId7">
            <a:alphaModFix/>
          </a:blip>
          <a:srcRect l="16759" t="5083" r="21212" b="5092"/>
          <a:stretch/>
        </p:blipFill>
        <p:spPr>
          <a:xfrm>
            <a:off x="7835625" y="498225"/>
            <a:ext cx="3286425" cy="6055574"/>
          </a:xfrm>
          <a:prstGeom prst="rect">
            <a:avLst/>
          </a:prstGeom>
          <a:noFill/>
          <a:ln>
            <a:noFill/>
          </a:ln>
        </p:spPr>
      </p:pic>
      <p:pic>
        <p:nvPicPr>
          <p:cNvPr id="201" name="Google Shape;201;p24"/>
          <p:cNvPicPr preferRelativeResize="0"/>
          <p:nvPr/>
        </p:nvPicPr>
        <p:blipFill rotWithShape="1">
          <a:blip r:embed="rId8">
            <a:alphaModFix/>
          </a:blip>
          <a:srcRect b="29995"/>
          <a:stretch/>
        </p:blipFill>
        <p:spPr>
          <a:xfrm>
            <a:off x="8201350" y="1403752"/>
            <a:ext cx="2505100" cy="411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5" descr="Image result for iphone outline"/>
          <p:cNvPicPr preferRelativeResize="0"/>
          <p:nvPr/>
        </p:nvPicPr>
        <p:blipFill rotWithShape="1">
          <a:blip r:embed="rId3">
            <a:alphaModFix/>
          </a:blip>
          <a:srcRect l="17112" t="4730" r="20841" b="5162"/>
          <a:stretch/>
        </p:blipFill>
        <p:spPr>
          <a:xfrm>
            <a:off x="8661450" y="289000"/>
            <a:ext cx="3120999" cy="6183252"/>
          </a:xfrm>
          <a:prstGeom prst="rect">
            <a:avLst/>
          </a:prstGeom>
          <a:noFill/>
          <a:ln>
            <a:noFill/>
          </a:ln>
        </p:spPr>
      </p:pic>
      <p:sp>
        <p:nvSpPr>
          <p:cNvPr id="207" name="Google Shape;207;p25"/>
          <p:cNvSpPr/>
          <p:nvPr/>
        </p:nvSpPr>
        <p:spPr>
          <a:xfrm>
            <a:off x="9114200" y="4486650"/>
            <a:ext cx="2215500" cy="109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5"/>
          <p:cNvSpPr txBox="1"/>
          <p:nvPr/>
        </p:nvSpPr>
        <p:spPr>
          <a:xfrm>
            <a:off x="9231050" y="4614725"/>
            <a:ext cx="1981800" cy="72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Connect with college students who were former foster kids </a:t>
            </a:r>
            <a:endParaRPr sz="1400" b="0" i="0" u="none" strike="noStrike" cap="none">
              <a:solidFill>
                <a:srgbClr val="000000"/>
              </a:solidFill>
              <a:latin typeface="Arial"/>
              <a:ea typeface="Arial"/>
              <a:cs typeface="Arial"/>
              <a:sym typeface="Arial"/>
            </a:endParaRPr>
          </a:p>
        </p:txBody>
      </p:sp>
      <p:sp>
        <p:nvSpPr>
          <p:cNvPr id="209" name="Google Shape;209;p25"/>
          <p:cNvSpPr/>
          <p:nvPr/>
        </p:nvSpPr>
        <p:spPr>
          <a:xfrm>
            <a:off x="9114200" y="2106900"/>
            <a:ext cx="2215500" cy="109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5"/>
          <p:cNvSpPr txBox="1"/>
          <p:nvPr/>
        </p:nvSpPr>
        <p:spPr>
          <a:xfrm>
            <a:off x="9231050" y="2215850"/>
            <a:ext cx="1981800" cy="72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Scholarship Information for kids, parents, and counselors  </a:t>
            </a:r>
            <a:endParaRPr sz="1400" b="0" i="0" u="none" strike="noStrike" cap="none">
              <a:solidFill>
                <a:srgbClr val="000000"/>
              </a:solidFill>
              <a:latin typeface="Arial"/>
              <a:ea typeface="Arial"/>
              <a:cs typeface="Arial"/>
              <a:sym typeface="Arial"/>
            </a:endParaRPr>
          </a:p>
        </p:txBody>
      </p:sp>
      <p:sp>
        <p:nvSpPr>
          <p:cNvPr id="211" name="Google Shape;211;p25"/>
          <p:cNvSpPr/>
          <p:nvPr/>
        </p:nvSpPr>
        <p:spPr>
          <a:xfrm>
            <a:off x="9114200" y="3363600"/>
            <a:ext cx="2215500" cy="89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5"/>
          <p:cNvSpPr txBox="1"/>
          <p:nvPr/>
        </p:nvSpPr>
        <p:spPr>
          <a:xfrm>
            <a:off x="9231050" y="3447300"/>
            <a:ext cx="1981800" cy="72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What type of programs are out there? </a:t>
            </a:r>
            <a:endParaRPr sz="1400" b="0" i="0" u="none" strike="noStrike" cap="none">
              <a:solidFill>
                <a:srgbClr val="000000"/>
              </a:solidFill>
              <a:latin typeface="Arial"/>
              <a:ea typeface="Arial"/>
              <a:cs typeface="Arial"/>
              <a:sym typeface="Arial"/>
            </a:endParaRPr>
          </a:p>
        </p:txBody>
      </p:sp>
      <p:sp>
        <p:nvSpPr>
          <p:cNvPr id="213" name="Google Shape;213;p25"/>
          <p:cNvSpPr/>
          <p:nvPr/>
        </p:nvSpPr>
        <p:spPr>
          <a:xfrm>
            <a:off x="9114200" y="1320000"/>
            <a:ext cx="2215500" cy="62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5"/>
          <p:cNvSpPr txBox="1">
            <a:spLocks noGrp="1"/>
          </p:cNvSpPr>
          <p:nvPr>
            <p:ph type="title"/>
          </p:nvPr>
        </p:nvSpPr>
        <p:spPr>
          <a:xfrm>
            <a:off x="0" y="645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400" b="1"/>
              <a:t>Higher Education - What are the options?</a:t>
            </a:r>
            <a:r>
              <a:rPr lang="en-US"/>
              <a:t> </a:t>
            </a:r>
            <a:endParaRPr/>
          </a:p>
        </p:txBody>
      </p:sp>
      <p:sp>
        <p:nvSpPr>
          <p:cNvPr id="215" name="Google Shape;215;p25"/>
          <p:cNvSpPr txBox="1"/>
          <p:nvPr/>
        </p:nvSpPr>
        <p:spPr>
          <a:xfrm>
            <a:off x="9231050" y="1390250"/>
            <a:ext cx="2215500" cy="26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Kid to Parent Conversation Tips </a:t>
            </a:r>
            <a:endParaRPr sz="1400" b="0" i="0" u="none" strike="noStrike" cap="none">
              <a:solidFill>
                <a:srgbClr val="000000"/>
              </a:solidFill>
              <a:latin typeface="Arial"/>
              <a:ea typeface="Arial"/>
              <a:cs typeface="Arial"/>
              <a:sym typeface="Arial"/>
            </a:endParaRPr>
          </a:p>
        </p:txBody>
      </p:sp>
      <p:sp>
        <p:nvSpPr>
          <p:cNvPr id="216" name="Google Shape;216;p25"/>
          <p:cNvSpPr/>
          <p:nvPr/>
        </p:nvSpPr>
        <p:spPr>
          <a:xfrm>
            <a:off x="6828138" y="4943100"/>
            <a:ext cx="1981800" cy="72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5"/>
          <p:cNvSpPr/>
          <p:nvPr/>
        </p:nvSpPr>
        <p:spPr>
          <a:xfrm>
            <a:off x="534375" y="4486650"/>
            <a:ext cx="6113700" cy="228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5"/>
          <p:cNvSpPr txBox="1"/>
          <p:nvPr/>
        </p:nvSpPr>
        <p:spPr>
          <a:xfrm>
            <a:off x="534375" y="4486650"/>
            <a:ext cx="5989500" cy="163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Tap the college of interest to open conversation bubble - no real names used unless opt in </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Tap another button to see list of free workshops </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19" name="Google Shape;219;p25"/>
          <p:cNvSpPr/>
          <p:nvPr/>
        </p:nvSpPr>
        <p:spPr>
          <a:xfrm>
            <a:off x="6859188" y="1403250"/>
            <a:ext cx="1981800" cy="72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5"/>
          <p:cNvSpPr/>
          <p:nvPr/>
        </p:nvSpPr>
        <p:spPr>
          <a:xfrm>
            <a:off x="534375" y="1155450"/>
            <a:ext cx="6113700" cy="121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5"/>
          <p:cNvSpPr txBox="1"/>
          <p:nvPr/>
        </p:nvSpPr>
        <p:spPr>
          <a:xfrm>
            <a:off x="596475" y="1268850"/>
            <a:ext cx="5989500" cy="163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Tips for starting the conversation with your parent about next steps  </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2" name="Google Shape;222;p25"/>
          <p:cNvSpPr/>
          <p:nvPr/>
        </p:nvSpPr>
        <p:spPr>
          <a:xfrm>
            <a:off x="6828150" y="3363600"/>
            <a:ext cx="1981800" cy="723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5"/>
          <p:cNvSpPr/>
          <p:nvPr/>
        </p:nvSpPr>
        <p:spPr>
          <a:xfrm>
            <a:off x="534375" y="2612400"/>
            <a:ext cx="6113700" cy="163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5"/>
          <p:cNvSpPr txBox="1"/>
          <p:nvPr/>
        </p:nvSpPr>
        <p:spPr>
          <a:xfrm>
            <a:off x="534400" y="2850150"/>
            <a:ext cx="5989500" cy="163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List of local programs and questionnaire to help navigate and option to loop in results to school counselor </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671200" y="3762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Need Help? Resources in the Community </a:t>
            </a:r>
            <a:endParaRPr/>
          </a:p>
        </p:txBody>
      </p:sp>
      <p:sp>
        <p:nvSpPr>
          <p:cNvPr id="230" name="Google Shape;230;p2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a:t>Crisis Line (206) 461- 3222</a:t>
            </a:r>
            <a:endParaRPr sz="2400"/>
          </a:p>
          <a:p>
            <a:pPr marL="457200" lvl="0" indent="-381000" algn="l" rtl="0">
              <a:lnSpc>
                <a:spcPct val="90000"/>
              </a:lnSpc>
              <a:spcBef>
                <a:spcPts val="0"/>
              </a:spcBef>
              <a:spcAft>
                <a:spcPts val="0"/>
              </a:spcAft>
              <a:buSzPts val="2400"/>
              <a:buChar char="●"/>
            </a:pPr>
            <a:r>
              <a:rPr lang="en-US" sz="2400"/>
              <a:t>Safe Place (1-800-422-8336) </a:t>
            </a:r>
            <a:endParaRPr sz="2400"/>
          </a:p>
          <a:p>
            <a:pPr marL="457200" lvl="0" indent="-381000" algn="l" rtl="0">
              <a:lnSpc>
                <a:spcPct val="90000"/>
              </a:lnSpc>
              <a:spcBef>
                <a:spcPts val="0"/>
              </a:spcBef>
              <a:spcAft>
                <a:spcPts val="0"/>
              </a:spcAft>
              <a:buSzPts val="2400"/>
              <a:buChar char="●"/>
            </a:pPr>
            <a:r>
              <a:rPr lang="en-US" sz="2400"/>
              <a:t>National Runaway Hotline (1-800-786-2929) </a:t>
            </a:r>
            <a:endParaRPr sz="2400"/>
          </a:p>
          <a:p>
            <a:pPr marL="457200" lvl="0" indent="-381000" algn="l" rtl="0">
              <a:lnSpc>
                <a:spcPct val="90000"/>
              </a:lnSpc>
              <a:spcBef>
                <a:spcPts val="0"/>
              </a:spcBef>
              <a:spcAft>
                <a:spcPts val="0"/>
              </a:spcAft>
              <a:buSzPts val="2400"/>
              <a:buChar char="●"/>
            </a:pPr>
            <a:r>
              <a:rPr lang="en-US" sz="2400"/>
              <a:t>Shelter Hotlines: </a:t>
            </a:r>
            <a:endParaRPr sz="2400"/>
          </a:p>
          <a:p>
            <a:pPr marL="914400" lvl="1" indent="-381000" algn="l" rtl="0">
              <a:lnSpc>
                <a:spcPct val="90000"/>
              </a:lnSpc>
              <a:spcBef>
                <a:spcPts val="0"/>
              </a:spcBef>
              <a:spcAft>
                <a:spcPts val="0"/>
              </a:spcAft>
              <a:buSzPts val="2400"/>
              <a:buChar char="○"/>
            </a:pPr>
            <a:r>
              <a:rPr lang="en-US" sz="2400"/>
              <a:t>Ages 7 - 17 (206) 236 - 5437</a:t>
            </a:r>
            <a:endParaRPr sz="2400"/>
          </a:p>
          <a:p>
            <a:pPr marL="914400" lvl="1" indent="-381000" algn="l" rtl="0">
              <a:lnSpc>
                <a:spcPct val="90000"/>
              </a:lnSpc>
              <a:spcBef>
                <a:spcPts val="0"/>
              </a:spcBef>
              <a:spcAft>
                <a:spcPts val="0"/>
              </a:spcAft>
              <a:buSzPts val="2400"/>
              <a:buChar char="○"/>
            </a:pPr>
            <a:r>
              <a:rPr lang="en-US" sz="2400"/>
              <a:t>Ages 18-24 Shelter Hotline (425) 449 - 3868</a:t>
            </a:r>
            <a:endParaRPr sz="2400"/>
          </a:p>
          <a:p>
            <a:pPr marL="457200" lvl="0" indent="-381000" algn="l" rtl="0">
              <a:lnSpc>
                <a:spcPct val="90000"/>
              </a:lnSpc>
              <a:spcBef>
                <a:spcPts val="0"/>
              </a:spcBef>
              <a:spcAft>
                <a:spcPts val="0"/>
              </a:spcAft>
              <a:buSzPts val="2400"/>
              <a:buChar char="●"/>
            </a:pPr>
            <a:r>
              <a:rPr lang="en-US" sz="2400"/>
              <a:t>How to’s</a:t>
            </a:r>
            <a:endParaRPr sz="2400"/>
          </a:p>
          <a:p>
            <a:pPr marL="457200" lvl="0" indent="-381000" algn="l" rtl="0">
              <a:lnSpc>
                <a:spcPct val="90000"/>
              </a:lnSpc>
              <a:spcBef>
                <a:spcPts val="0"/>
              </a:spcBef>
              <a:spcAft>
                <a:spcPts val="0"/>
              </a:spcAft>
              <a:buSzPts val="2400"/>
              <a:buChar char="●"/>
            </a:pPr>
            <a:r>
              <a:rPr lang="en-US" sz="2400"/>
              <a:t>Other resources</a:t>
            </a:r>
            <a:endParaRPr sz="2400"/>
          </a:p>
          <a:p>
            <a:pPr marL="914400" lvl="1" indent="-381000" algn="l" rtl="0">
              <a:lnSpc>
                <a:spcPct val="90000"/>
              </a:lnSpc>
              <a:spcBef>
                <a:spcPts val="0"/>
              </a:spcBef>
              <a:spcAft>
                <a:spcPts val="0"/>
              </a:spcAft>
              <a:buSzPts val="2400"/>
              <a:buChar char="○"/>
            </a:pPr>
            <a:r>
              <a:rPr lang="en-US" sz="2400"/>
              <a:t>LGBT</a:t>
            </a:r>
            <a:endParaRPr sz="2400"/>
          </a:p>
          <a:p>
            <a:pPr marL="914400" lvl="1" indent="-381000" algn="l" rtl="0">
              <a:lnSpc>
                <a:spcPct val="90000"/>
              </a:lnSpc>
              <a:spcBef>
                <a:spcPts val="0"/>
              </a:spcBef>
              <a:spcAft>
                <a:spcPts val="0"/>
              </a:spcAft>
              <a:buSzPts val="2400"/>
              <a:buChar char="○"/>
            </a:pPr>
            <a:r>
              <a:rPr lang="en-US" sz="2400"/>
              <a:t>Sex Trafficking/ Genesis Project</a:t>
            </a:r>
            <a:endParaRPr sz="2400"/>
          </a:p>
          <a:p>
            <a:pPr marL="914400" lvl="1" indent="-381000" algn="l" rtl="0">
              <a:lnSpc>
                <a:spcPct val="90000"/>
              </a:lnSpc>
              <a:spcBef>
                <a:spcPts val="0"/>
              </a:spcBef>
              <a:spcAft>
                <a:spcPts val="0"/>
              </a:spcAft>
              <a:buSzPts val="2400"/>
              <a:buChar char="○"/>
            </a:pPr>
            <a:r>
              <a:rPr lang="en-US" sz="2400"/>
              <a:t>Native American / Indigenous</a:t>
            </a:r>
            <a:endParaRPr sz="2400"/>
          </a:p>
          <a:p>
            <a:pPr marL="914400" lvl="1" indent="-381000" algn="l" rtl="0">
              <a:lnSpc>
                <a:spcPct val="90000"/>
              </a:lnSpc>
              <a:spcBef>
                <a:spcPts val="0"/>
              </a:spcBef>
              <a:spcAft>
                <a:spcPts val="0"/>
              </a:spcAft>
              <a:buSzPts val="2400"/>
              <a:buChar char="○"/>
            </a:pPr>
            <a:r>
              <a:rPr lang="en-US" sz="2400"/>
              <a:t>Refugees/Undocumented</a:t>
            </a:r>
            <a:endParaRPr sz="2400"/>
          </a:p>
        </p:txBody>
      </p:sp>
      <p:pic>
        <p:nvPicPr>
          <p:cNvPr id="231" name="Google Shape;231;p26" descr="Image result for iphone outline"/>
          <p:cNvPicPr preferRelativeResize="0"/>
          <p:nvPr/>
        </p:nvPicPr>
        <p:blipFill rotWithShape="1">
          <a:blip r:embed="rId3">
            <a:alphaModFix/>
          </a:blip>
          <a:srcRect l="16664" t="4775" r="20780" b="4767"/>
          <a:stretch/>
        </p:blipFill>
        <p:spPr>
          <a:xfrm>
            <a:off x="8504138" y="1404150"/>
            <a:ext cx="2849674" cy="5453838"/>
          </a:xfrm>
          <a:prstGeom prst="rect">
            <a:avLst/>
          </a:prstGeom>
          <a:noFill/>
          <a:ln>
            <a:noFill/>
          </a:ln>
        </p:spPr>
      </p:pic>
      <p:sp>
        <p:nvSpPr>
          <p:cNvPr id="232" name="Google Shape;232;p26"/>
          <p:cNvSpPr txBox="1"/>
          <p:nvPr/>
        </p:nvSpPr>
        <p:spPr>
          <a:xfrm>
            <a:off x="8736900" y="2133900"/>
            <a:ext cx="2388900" cy="75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Lato"/>
                <a:ea typeface="Lato"/>
                <a:cs typeface="Lato"/>
                <a:sym typeface="Lato"/>
              </a:rPr>
              <a:t>Directory of all Youth/Foster Programs</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211</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Crisis Line </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Safe Place </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Shelter Hotlines</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National Runaway Hotline</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Teenlink</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Lato"/>
                <a:ea typeface="Lato"/>
                <a:cs typeface="Lato"/>
                <a:sym typeface="Lato"/>
              </a:rPr>
              <a:t>How To’s</a:t>
            </a:r>
            <a:endParaRPr sz="14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Get a phone</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Receive mail/voicemails</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Replace ID</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Bus tickets/ Transportation</a:t>
            </a:r>
            <a:endParaRPr sz="1400" b="0" i="0" u="none" strike="noStrike" cap="none">
              <a:solidFill>
                <a:srgbClr val="000000"/>
              </a:solidFill>
              <a:latin typeface="Lato"/>
              <a:ea typeface="Lato"/>
              <a:cs typeface="Lato"/>
              <a:sym typeface="Lato"/>
            </a:endParaRPr>
          </a:p>
          <a:p>
            <a:pPr marL="0" marR="0" lvl="0" indent="45720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Lato"/>
                <a:ea typeface="Lato"/>
                <a:cs typeface="Lato"/>
                <a:sym typeface="Lato"/>
              </a:rPr>
              <a:t>Other Resources</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LGBT</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Sex Trafficking / DV</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Pet Care</a:t>
            </a:r>
            <a:endParaRPr sz="14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Refugees/Undocumented</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838200" y="3859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Social Support</a:t>
            </a:r>
            <a:r>
              <a:rPr lang="en-US"/>
              <a:t> </a:t>
            </a:r>
            <a:endParaRPr/>
          </a:p>
        </p:txBody>
      </p:sp>
      <p:pic>
        <p:nvPicPr>
          <p:cNvPr id="238" name="Google Shape;238;p27" descr="Image result for iphone outline"/>
          <p:cNvPicPr preferRelativeResize="0"/>
          <p:nvPr/>
        </p:nvPicPr>
        <p:blipFill rotWithShape="1">
          <a:blip r:embed="rId3">
            <a:alphaModFix/>
          </a:blip>
          <a:srcRect l="16664" t="4775" r="20780" b="4767"/>
          <a:stretch/>
        </p:blipFill>
        <p:spPr>
          <a:xfrm>
            <a:off x="4747363" y="1006875"/>
            <a:ext cx="2849674" cy="5453838"/>
          </a:xfrm>
          <a:prstGeom prst="rect">
            <a:avLst/>
          </a:prstGeom>
          <a:noFill/>
          <a:ln>
            <a:noFill/>
          </a:ln>
        </p:spPr>
      </p:pic>
      <p:sp>
        <p:nvSpPr>
          <p:cNvPr id="239" name="Google Shape;239;p27"/>
          <p:cNvSpPr txBox="1"/>
          <p:nvPr/>
        </p:nvSpPr>
        <p:spPr>
          <a:xfrm>
            <a:off x="604375" y="2090325"/>
            <a:ext cx="4234500" cy="58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0" i="0" u="none" strike="noStrike" cap="none">
                <a:solidFill>
                  <a:srgbClr val="000000"/>
                </a:solidFill>
                <a:latin typeface="Lato"/>
                <a:ea typeface="Lato"/>
                <a:cs typeface="Lato"/>
                <a:sym typeface="Lato"/>
              </a:rPr>
              <a:t>Connect student with:</a:t>
            </a:r>
            <a:endParaRPr sz="30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Calibri"/>
              <a:ea typeface="Calibri"/>
              <a:cs typeface="Calibri"/>
              <a:sym typeface="Calibri"/>
            </a:endParaRPr>
          </a:p>
        </p:txBody>
      </p:sp>
      <p:sp>
        <p:nvSpPr>
          <p:cNvPr id="240" name="Google Shape;240;p27"/>
          <p:cNvSpPr txBox="1"/>
          <p:nvPr/>
        </p:nvSpPr>
        <p:spPr>
          <a:xfrm>
            <a:off x="1922950" y="5101400"/>
            <a:ext cx="2741700" cy="75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Lato"/>
                <a:ea typeface="Lato"/>
                <a:cs typeface="Lato"/>
                <a:sym typeface="Lato"/>
              </a:rPr>
              <a:t>Local Shelters</a:t>
            </a:r>
            <a:endParaRPr sz="1400" b="0" i="0" u="none" strike="noStrike" cap="none">
              <a:solidFill>
                <a:srgbClr val="000000"/>
              </a:solidFill>
              <a:latin typeface="Lato"/>
              <a:ea typeface="Lato"/>
              <a:cs typeface="Lato"/>
              <a:sym typeface="Lato"/>
            </a:endParaRPr>
          </a:p>
        </p:txBody>
      </p:sp>
      <p:sp>
        <p:nvSpPr>
          <p:cNvPr id="241" name="Google Shape;241;p27"/>
          <p:cNvSpPr txBox="1"/>
          <p:nvPr/>
        </p:nvSpPr>
        <p:spPr>
          <a:xfrm>
            <a:off x="7724400" y="3072400"/>
            <a:ext cx="3914400" cy="68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Lato"/>
                <a:ea typeface="Lato"/>
                <a:cs typeface="Lato"/>
                <a:sym typeface="Lato"/>
              </a:rPr>
              <a:t>Emergency Contacts</a:t>
            </a:r>
            <a:endParaRPr sz="1400" b="0" i="0" u="none" strike="noStrike" cap="none">
              <a:solidFill>
                <a:srgbClr val="000000"/>
              </a:solidFill>
              <a:latin typeface="Lato"/>
              <a:ea typeface="Lato"/>
              <a:cs typeface="Lato"/>
              <a:sym typeface="Lato"/>
            </a:endParaRPr>
          </a:p>
        </p:txBody>
      </p:sp>
      <p:sp>
        <p:nvSpPr>
          <p:cNvPr id="242" name="Google Shape;242;p27"/>
          <p:cNvSpPr txBox="1"/>
          <p:nvPr/>
        </p:nvSpPr>
        <p:spPr>
          <a:xfrm>
            <a:off x="7793450" y="4139750"/>
            <a:ext cx="3914400" cy="58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Lato"/>
                <a:ea typeface="Lato"/>
                <a:cs typeface="Lato"/>
                <a:sym typeface="Lato"/>
              </a:rPr>
              <a:t>Healthcare Providers</a:t>
            </a:r>
            <a:endParaRPr sz="1400" b="0" i="0" u="none" strike="noStrike" cap="none">
              <a:solidFill>
                <a:srgbClr val="000000"/>
              </a:solidFill>
              <a:latin typeface="Lato"/>
              <a:ea typeface="Lato"/>
              <a:cs typeface="Lato"/>
              <a:sym typeface="Lato"/>
            </a:endParaRPr>
          </a:p>
        </p:txBody>
      </p:sp>
      <p:sp>
        <p:nvSpPr>
          <p:cNvPr id="243" name="Google Shape;243;p27"/>
          <p:cNvSpPr txBox="1"/>
          <p:nvPr/>
        </p:nvSpPr>
        <p:spPr>
          <a:xfrm>
            <a:off x="1804600" y="4099200"/>
            <a:ext cx="2978400" cy="58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Lato"/>
                <a:ea typeface="Lato"/>
                <a:cs typeface="Lato"/>
                <a:sym typeface="Lato"/>
              </a:rPr>
              <a:t>Foster Parents</a:t>
            </a:r>
            <a:endParaRPr sz="1400" b="0" i="0" u="none" strike="noStrike" cap="none">
              <a:solidFill>
                <a:srgbClr val="000000"/>
              </a:solidFill>
              <a:latin typeface="Lato"/>
              <a:ea typeface="Lato"/>
              <a:cs typeface="Lato"/>
              <a:sym typeface="Lato"/>
            </a:endParaRPr>
          </a:p>
        </p:txBody>
      </p:sp>
      <p:sp>
        <p:nvSpPr>
          <p:cNvPr id="244" name="Google Shape;244;p27"/>
          <p:cNvSpPr txBox="1"/>
          <p:nvPr/>
        </p:nvSpPr>
        <p:spPr>
          <a:xfrm>
            <a:off x="7790600" y="5102800"/>
            <a:ext cx="3330300" cy="58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Lato"/>
                <a:ea typeface="Lato"/>
                <a:cs typeface="Lato"/>
                <a:sym typeface="Lato"/>
              </a:rPr>
              <a:t>School Counselors</a:t>
            </a:r>
            <a:endParaRPr sz="1400" b="0" i="0" u="none" strike="noStrike" cap="none">
              <a:solidFill>
                <a:srgbClr val="000000"/>
              </a:solidFill>
              <a:latin typeface="Lato"/>
              <a:ea typeface="Lato"/>
              <a:cs typeface="Lato"/>
              <a:sym typeface="Lato"/>
            </a:endParaRPr>
          </a:p>
        </p:txBody>
      </p:sp>
      <p:sp>
        <p:nvSpPr>
          <p:cNvPr id="245" name="Google Shape;245;p27"/>
          <p:cNvSpPr txBox="1"/>
          <p:nvPr/>
        </p:nvSpPr>
        <p:spPr>
          <a:xfrm>
            <a:off x="1716550" y="3199163"/>
            <a:ext cx="2741700" cy="68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3000" b="0" i="0" u="none" strike="noStrike" cap="none">
                <a:solidFill>
                  <a:schemeClr val="dk1"/>
                </a:solidFill>
                <a:latin typeface="Lato"/>
                <a:ea typeface="Lato"/>
                <a:cs typeface="Lato"/>
                <a:sym typeface="Lato"/>
              </a:rPr>
              <a:t>Social Workers</a:t>
            </a:r>
            <a:endParaRPr sz="3000" b="0" i="0" u="none" strike="noStrike" cap="none">
              <a:solidFill>
                <a:srgbClr val="000000"/>
              </a:solidFill>
              <a:latin typeface="Lato"/>
              <a:ea typeface="Lato"/>
              <a:cs typeface="Lato"/>
              <a:sym typeface="Lato"/>
            </a:endParaRPr>
          </a:p>
        </p:txBody>
      </p:sp>
      <p:sp>
        <p:nvSpPr>
          <p:cNvPr id="246" name="Google Shape;246;p27"/>
          <p:cNvSpPr txBox="1"/>
          <p:nvPr/>
        </p:nvSpPr>
        <p:spPr>
          <a:xfrm>
            <a:off x="7714400" y="2081275"/>
            <a:ext cx="2494200" cy="68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Lato"/>
                <a:ea typeface="Lato"/>
                <a:cs typeface="Lato"/>
                <a:sym typeface="Lato"/>
              </a:rPr>
              <a:t>Teachers</a:t>
            </a:r>
            <a:endParaRPr sz="1400" b="0" i="0" u="none" strike="noStrike" cap="none">
              <a:solidFill>
                <a:srgbClr val="000000"/>
              </a:solidFill>
              <a:latin typeface="Lato"/>
              <a:ea typeface="Lato"/>
              <a:cs typeface="Lato"/>
              <a:sym typeface="Lato"/>
            </a:endParaRPr>
          </a:p>
        </p:txBody>
      </p:sp>
      <p:pic>
        <p:nvPicPr>
          <p:cNvPr id="247" name="Google Shape;247;p27"/>
          <p:cNvPicPr preferRelativeResize="0"/>
          <p:nvPr/>
        </p:nvPicPr>
        <p:blipFill rotWithShape="1">
          <a:blip r:embed="rId4">
            <a:alphaModFix/>
          </a:blip>
          <a:srcRect r="41503"/>
          <a:stretch/>
        </p:blipFill>
        <p:spPr>
          <a:xfrm>
            <a:off x="5011525" y="1883475"/>
            <a:ext cx="2280188" cy="385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77925"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Pilot Study Details </a:t>
            </a:r>
            <a:endParaRPr b="1"/>
          </a:p>
        </p:txBody>
      </p:sp>
      <p:sp>
        <p:nvSpPr>
          <p:cNvPr id="253" name="Google Shape;253;p28"/>
          <p:cNvSpPr txBox="1">
            <a:spLocks noGrp="1"/>
          </p:cNvSpPr>
          <p:nvPr>
            <p:ph type="body" idx="1"/>
          </p:nvPr>
        </p:nvSpPr>
        <p:spPr>
          <a:xfrm>
            <a:off x="787725" y="1135375"/>
            <a:ext cx="10869600" cy="5544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2400" b="1"/>
              <a:t>Target site </a:t>
            </a:r>
            <a:r>
              <a:rPr lang="en-US" sz="2400"/>
              <a:t>- one local school district and its affiliated high schools </a:t>
            </a:r>
            <a:endParaRPr sz="2400"/>
          </a:p>
          <a:p>
            <a:pPr marL="0" lvl="0" indent="0" algn="l" rtl="0">
              <a:lnSpc>
                <a:spcPct val="90000"/>
              </a:lnSpc>
              <a:spcBef>
                <a:spcPts val="0"/>
              </a:spcBef>
              <a:spcAft>
                <a:spcPts val="0"/>
              </a:spcAft>
              <a:buSzPts val="1800"/>
              <a:buNone/>
            </a:pPr>
            <a:endParaRPr sz="2400"/>
          </a:p>
          <a:p>
            <a:pPr marL="0" lvl="0" indent="0" algn="l" rtl="0">
              <a:lnSpc>
                <a:spcPct val="90000"/>
              </a:lnSpc>
              <a:spcBef>
                <a:spcPts val="0"/>
              </a:spcBef>
              <a:spcAft>
                <a:spcPts val="0"/>
              </a:spcAft>
              <a:buSzPts val="1800"/>
              <a:buNone/>
            </a:pPr>
            <a:r>
              <a:rPr lang="en-US" sz="2400" b="1"/>
              <a:t>Recruitment process </a:t>
            </a:r>
            <a:r>
              <a:rPr lang="en-US" sz="2400"/>
              <a:t>- distribute flyers with QRS code and website through school counselors between 10th and 11th grade to all foster students AND students who might benefit </a:t>
            </a:r>
            <a:endParaRPr sz="2400"/>
          </a:p>
          <a:p>
            <a:pPr marL="457200" lvl="0" indent="-381000" algn="l" rtl="0">
              <a:lnSpc>
                <a:spcPct val="90000"/>
              </a:lnSpc>
              <a:spcBef>
                <a:spcPts val="0"/>
              </a:spcBef>
              <a:spcAft>
                <a:spcPts val="0"/>
              </a:spcAft>
              <a:buSzPts val="2400"/>
              <a:buChar char="•"/>
            </a:pPr>
            <a:r>
              <a:rPr lang="en-US" sz="2400"/>
              <a:t>Number of participants will be tracked via app/website activity </a:t>
            </a:r>
            <a:endParaRPr sz="2400"/>
          </a:p>
          <a:p>
            <a:pPr marL="457200" lvl="0" indent="-381000" algn="l" rtl="0">
              <a:lnSpc>
                <a:spcPct val="90000"/>
              </a:lnSpc>
              <a:spcBef>
                <a:spcPts val="0"/>
              </a:spcBef>
              <a:spcAft>
                <a:spcPts val="0"/>
              </a:spcAft>
              <a:buSzPts val="2400"/>
              <a:buChar char="•"/>
            </a:pPr>
            <a:r>
              <a:rPr lang="en-US" sz="2400"/>
              <a:t>Non-binding</a:t>
            </a:r>
            <a:endParaRPr sz="2400"/>
          </a:p>
          <a:p>
            <a:pPr marL="457200" lvl="0" indent="-381000" algn="l" rtl="0">
              <a:lnSpc>
                <a:spcPct val="90000"/>
              </a:lnSpc>
              <a:spcBef>
                <a:spcPts val="0"/>
              </a:spcBef>
              <a:spcAft>
                <a:spcPts val="0"/>
              </a:spcAft>
              <a:buSzPts val="2400"/>
              <a:buChar char="•"/>
            </a:pPr>
            <a:r>
              <a:rPr lang="en-US" sz="2400"/>
              <a:t>Periodic survey in app/on website to get feedback from students, parents, and counselors </a:t>
            </a:r>
            <a:endParaRPr sz="2400"/>
          </a:p>
          <a:p>
            <a:pPr marL="0" lvl="0" indent="0" algn="l" rtl="0">
              <a:lnSpc>
                <a:spcPct val="90000"/>
              </a:lnSpc>
              <a:spcBef>
                <a:spcPts val="0"/>
              </a:spcBef>
              <a:spcAft>
                <a:spcPts val="0"/>
              </a:spcAft>
              <a:buSzPts val="1800"/>
              <a:buNone/>
            </a:pPr>
            <a:endParaRPr sz="2400"/>
          </a:p>
          <a:p>
            <a:pPr marL="0" lvl="0" indent="0" algn="l" rtl="0">
              <a:lnSpc>
                <a:spcPct val="90000"/>
              </a:lnSpc>
              <a:spcBef>
                <a:spcPts val="0"/>
              </a:spcBef>
              <a:spcAft>
                <a:spcPts val="0"/>
              </a:spcAft>
              <a:buSzPts val="1800"/>
              <a:buNone/>
            </a:pPr>
            <a:r>
              <a:rPr lang="en-US" sz="2400" b="1"/>
              <a:t>Outcomes</a:t>
            </a:r>
            <a:endParaRPr sz="2400" b="1"/>
          </a:p>
          <a:p>
            <a:pPr marL="457200" lvl="0" indent="-381000" algn="l" rtl="0">
              <a:lnSpc>
                <a:spcPct val="90000"/>
              </a:lnSpc>
              <a:spcBef>
                <a:spcPts val="0"/>
              </a:spcBef>
              <a:spcAft>
                <a:spcPts val="0"/>
              </a:spcAft>
              <a:buSzPts val="2400"/>
              <a:buChar char="•"/>
            </a:pPr>
            <a:r>
              <a:rPr lang="en-US" sz="2400"/>
              <a:t>comparison of rate of homeless foster children from the district prior and after the pilot study </a:t>
            </a:r>
            <a:endParaRPr sz="2400"/>
          </a:p>
          <a:p>
            <a:pPr marL="457200" lvl="0" indent="-381000" algn="l" rtl="0">
              <a:lnSpc>
                <a:spcPct val="90000"/>
              </a:lnSpc>
              <a:spcBef>
                <a:spcPts val="0"/>
              </a:spcBef>
              <a:spcAft>
                <a:spcPts val="0"/>
              </a:spcAft>
              <a:buSzPts val="2400"/>
              <a:buChar char="•"/>
            </a:pPr>
            <a:r>
              <a:rPr lang="en-US" sz="2400"/>
              <a:t>Feedback from counselors, students, and parents </a:t>
            </a:r>
            <a:endParaRPr sz="2400"/>
          </a:p>
          <a:p>
            <a:pPr marL="457200" lvl="0" indent="-381000" algn="l" rtl="0">
              <a:lnSpc>
                <a:spcPct val="90000"/>
              </a:lnSpc>
              <a:spcBef>
                <a:spcPts val="0"/>
              </a:spcBef>
              <a:spcAft>
                <a:spcPts val="0"/>
              </a:spcAft>
              <a:buSzPts val="2400"/>
              <a:buChar char="•"/>
            </a:pPr>
            <a:r>
              <a:rPr lang="en-US" sz="2400"/>
              <a:t>Utilization rates of the resources and app usage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Summary Slide </a:t>
            </a:r>
            <a:br>
              <a:rPr lang="en-US"/>
            </a:br>
            <a:endParaRPr/>
          </a:p>
        </p:txBody>
      </p:sp>
      <p:sp>
        <p:nvSpPr>
          <p:cNvPr id="259" name="Google Shape;259;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400"/>
              <a:t>Motivations:</a:t>
            </a:r>
            <a:endParaRPr sz="2400"/>
          </a:p>
          <a:p>
            <a:pPr marL="0" lvl="0" indent="0" algn="l" rtl="0">
              <a:lnSpc>
                <a:spcPct val="90000"/>
              </a:lnSpc>
              <a:spcBef>
                <a:spcPts val="0"/>
              </a:spcBef>
              <a:spcAft>
                <a:spcPts val="0"/>
              </a:spcAft>
              <a:buClr>
                <a:schemeClr val="dk1"/>
              </a:buClr>
              <a:buSzPts val="2800"/>
              <a:buNone/>
            </a:pPr>
            <a:endParaRPr sz="2400"/>
          </a:p>
          <a:p>
            <a:pPr marL="0" lvl="0" indent="0" algn="l" rtl="0">
              <a:lnSpc>
                <a:spcPct val="90000"/>
              </a:lnSpc>
              <a:spcBef>
                <a:spcPts val="0"/>
              </a:spcBef>
              <a:spcAft>
                <a:spcPts val="0"/>
              </a:spcAft>
              <a:buClr>
                <a:schemeClr val="dk1"/>
              </a:buClr>
              <a:buSzPts val="2800"/>
              <a:buNone/>
            </a:pPr>
            <a:r>
              <a:rPr lang="en-US" sz="2400"/>
              <a:t>Goal:</a:t>
            </a:r>
            <a:endParaRPr sz="2400"/>
          </a:p>
          <a:p>
            <a:pPr marL="0" lvl="0" indent="0" algn="l" rtl="0">
              <a:lnSpc>
                <a:spcPct val="90000"/>
              </a:lnSpc>
              <a:spcBef>
                <a:spcPts val="0"/>
              </a:spcBef>
              <a:spcAft>
                <a:spcPts val="0"/>
              </a:spcAft>
              <a:buClr>
                <a:schemeClr val="dk1"/>
              </a:buClr>
              <a:buSzPts val="2800"/>
              <a:buNone/>
            </a:pPr>
            <a:endParaRPr sz="2400"/>
          </a:p>
          <a:p>
            <a:pPr marL="0" lvl="0" indent="0" algn="l" rtl="0">
              <a:lnSpc>
                <a:spcPct val="90000"/>
              </a:lnSpc>
              <a:spcBef>
                <a:spcPts val="0"/>
              </a:spcBef>
              <a:spcAft>
                <a:spcPts val="0"/>
              </a:spcAft>
              <a:buClr>
                <a:schemeClr val="dk1"/>
              </a:buClr>
              <a:buSzPts val="2800"/>
              <a:buNone/>
            </a:pPr>
            <a:endParaRPr sz="2400"/>
          </a:p>
          <a:p>
            <a:pPr marL="0" lvl="0" indent="0" algn="l" rtl="0">
              <a:lnSpc>
                <a:spcPct val="90000"/>
              </a:lnSpc>
              <a:spcBef>
                <a:spcPts val="0"/>
              </a:spcBef>
              <a:spcAft>
                <a:spcPts val="0"/>
              </a:spcAft>
              <a:buClr>
                <a:schemeClr val="dk1"/>
              </a:buClr>
              <a:buSzPts val="2800"/>
              <a:buNone/>
            </a:pPr>
            <a:endParaRPr sz="2400"/>
          </a:p>
          <a:p>
            <a:pPr marL="0" lvl="0" indent="0" algn="l" rtl="0">
              <a:lnSpc>
                <a:spcPct val="90000"/>
              </a:lnSpc>
              <a:spcBef>
                <a:spcPts val="0"/>
              </a:spcBef>
              <a:spcAft>
                <a:spcPts val="0"/>
              </a:spcAft>
              <a:buClr>
                <a:schemeClr val="dk1"/>
              </a:buClr>
              <a:buSzPts val="2800"/>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References </a:t>
            </a:r>
            <a:endParaRPr/>
          </a:p>
        </p:txBody>
      </p:sp>
      <p:sp>
        <p:nvSpPr>
          <p:cNvPr id="265" name="Google Shape;26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en-US" sz="1800" u="sng">
                <a:solidFill>
                  <a:schemeClr val="hlink"/>
                </a:solidFill>
                <a:latin typeface="Arial"/>
                <a:ea typeface="Arial"/>
                <a:cs typeface="Arial"/>
                <a:sym typeface="Arial"/>
                <a:hlinkClick r:id="rId3"/>
              </a:rPr>
              <a:t>https://www.yearup.org/about-us/our-locations/puget-sound/</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US" sz="1800" u="sng">
                <a:solidFill>
                  <a:schemeClr val="hlink"/>
                </a:solidFill>
                <a:latin typeface="Arial"/>
                <a:ea typeface="Arial"/>
                <a:cs typeface="Arial"/>
                <a:sym typeface="Arial"/>
                <a:hlinkClick r:id="rId4"/>
              </a:rPr>
              <a:t>https://100kopportunities.org/about-us/</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US" sz="1800" u="sng">
                <a:solidFill>
                  <a:schemeClr val="hlink"/>
                </a:solidFill>
                <a:latin typeface="Arial"/>
                <a:ea typeface="Arial"/>
                <a:cs typeface="Arial"/>
                <a:sym typeface="Arial"/>
                <a:hlinkClick r:id="rId5"/>
              </a:rPr>
              <a:t>https://www.mockingbirdsociety.org/</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US" sz="1800" u="sng">
                <a:solidFill>
                  <a:schemeClr val="hlink"/>
                </a:solidFill>
                <a:latin typeface="Arial"/>
                <a:ea typeface="Arial"/>
                <a:cs typeface="Arial"/>
                <a:sym typeface="Arial"/>
                <a:hlinkClick r:id="rId6"/>
              </a:rPr>
              <a:t>https://www.treehouseforkids.org/our-services/academic-resource-center/independent-transitional-living-support/</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US" sz="1800" u="sng">
                <a:solidFill>
                  <a:schemeClr val="hlink"/>
                </a:solidFill>
                <a:latin typeface="Arial"/>
                <a:ea typeface="Arial"/>
                <a:cs typeface="Arial"/>
                <a:sym typeface="Arial"/>
                <a:hlinkClick r:id="rId7"/>
              </a:rPr>
              <a:t>https://www.youthvillages.org/yvlifeset/</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US" sz="1800" u="sng">
                <a:solidFill>
                  <a:schemeClr val="hlink"/>
                </a:solidFill>
                <a:latin typeface="Arial"/>
                <a:ea typeface="Arial"/>
                <a:cs typeface="Arial"/>
                <a:sym typeface="Arial"/>
                <a:hlinkClick r:id="rId8"/>
              </a:rPr>
              <a:t>https://www.dcyf.wa.gov/services/extended-foster-care</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US" sz="1800" u="sng">
                <a:solidFill>
                  <a:schemeClr val="hlink"/>
                </a:solidFill>
                <a:latin typeface="Arial"/>
                <a:ea typeface="Arial"/>
                <a:cs typeface="Arial"/>
                <a:sym typeface="Arial"/>
                <a:hlinkClick r:id="rId9"/>
              </a:rPr>
              <a:t>http://www.hmcfostercarewa.org/</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1"/>
          <p:cNvSpPr txBox="1">
            <a:spLocks noGrp="1"/>
          </p:cNvSpPr>
          <p:nvPr>
            <p:ph type="body" idx="1"/>
          </p:nvPr>
        </p:nvSpPr>
        <p:spPr>
          <a:xfrm>
            <a:off x="838200" y="771900"/>
            <a:ext cx="10515600" cy="4988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None/>
            </a:pPr>
            <a:r>
              <a:rPr lang="en-US" sz="3700" b="1">
                <a:solidFill>
                  <a:srgbClr val="000000"/>
                </a:solidFill>
                <a:latin typeface="Raleway"/>
                <a:ea typeface="Raleway"/>
                <a:cs typeface="Raleway"/>
                <a:sym typeface="Raleway"/>
              </a:rPr>
              <a:t>Thank you!</a:t>
            </a:r>
            <a:endParaRPr sz="3700" b="1">
              <a:solidFill>
                <a:srgbClr val="000000"/>
              </a:solidFill>
              <a:latin typeface="Raleway"/>
              <a:ea typeface="Raleway"/>
              <a:cs typeface="Raleway"/>
              <a:sym typeface="Raleway"/>
            </a:endParaRPr>
          </a:p>
          <a:p>
            <a:pPr marL="0" lvl="0" indent="0" algn="ctr" rtl="0">
              <a:lnSpc>
                <a:spcPct val="90000"/>
              </a:lnSpc>
              <a:spcBef>
                <a:spcPts val="0"/>
              </a:spcBef>
              <a:spcAft>
                <a:spcPts val="0"/>
              </a:spcAft>
              <a:buClr>
                <a:schemeClr val="dk1"/>
              </a:buClr>
              <a:buSzPts val="4400"/>
              <a:buFont typeface="Calibri"/>
              <a:buNone/>
            </a:pPr>
            <a:endParaRPr sz="3700" b="1">
              <a:solidFill>
                <a:srgbClr val="000000"/>
              </a:solidFill>
              <a:latin typeface="Raleway"/>
              <a:ea typeface="Raleway"/>
              <a:cs typeface="Raleway"/>
              <a:sym typeface="Raleway"/>
            </a:endParaRPr>
          </a:p>
          <a:p>
            <a:pPr marL="228600" lvl="0" indent="-50800" algn="ctr" rtl="0">
              <a:lnSpc>
                <a:spcPct val="90000"/>
              </a:lnSpc>
              <a:spcBef>
                <a:spcPts val="0"/>
              </a:spcBef>
              <a:spcAft>
                <a:spcPts val="0"/>
              </a:spcAft>
              <a:buClr>
                <a:schemeClr val="dk1"/>
              </a:buClr>
              <a:buSzPts val="2800"/>
              <a:buNone/>
            </a:pPr>
            <a:r>
              <a:rPr lang="en-US" sz="4800" b="1">
                <a:solidFill>
                  <a:schemeClr val="dk1"/>
                </a:solidFill>
              </a:rPr>
              <a:t>Questions?? </a:t>
            </a:r>
            <a:endParaRPr sz="48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Motivational Statement 	</a:t>
            </a:r>
            <a:endParaRPr/>
          </a:p>
        </p:txBody>
      </p:sp>
      <p:sp>
        <p:nvSpPr>
          <p:cNvPr id="99" name="Google Shape;9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en-US" sz="3000"/>
              <a:t>Statistics </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Current Programs </a:t>
            </a:r>
            <a:endParaRPr/>
          </a:p>
        </p:txBody>
      </p:sp>
      <p:sp>
        <p:nvSpPr>
          <p:cNvPr id="105" name="Google Shape;105;p16"/>
          <p:cNvSpPr txBox="1">
            <a:spLocks noGrp="1"/>
          </p:cNvSpPr>
          <p:nvPr>
            <p:ph type="body" idx="1"/>
          </p:nvPr>
        </p:nvSpPr>
        <p:spPr>
          <a:xfrm>
            <a:off x="838200" y="1825625"/>
            <a:ext cx="5604900" cy="4351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2400" b="1">
                <a:solidFill>
                  <a:srgbClr val="3C3C3C"/>
                </a:solidFill>
                <a:highlight>
                  <a:srgbClr val="FFFFFF"/>
                </a:highlight>
              </a:rPr>
              <a:t>Government Programs: </a:t>
            </a:r>
            <a:endParaRPr sz="2400" b="1">
              <a:solidFill>
                <a:srgbClr val="3C3C3C"/>
              </a:solidFill>
              <a:highlight>
                <a:srgbClr val="FFFFFF"/>
              </a:highlight>
            </a:endParaRPr>
          </a:p>
          <a:p>
            <a:pPr marL="0" lvl="0" indent="0" algn="l" rtl="0">
              <a:lnSpc>
                <a:spcPct val="90000"/>
              </a:lnSpc>
              <a:spcBef>
                <a:spcPts val="0"/>
              </a:spcBef>
              <a:spcAft>
                <a:spcPts val="0"/>
              </a:spcAft>
              <a:buSzPts val="1800"/>
              <a:buNone/>
            </a:pPr>
            <a:endParaRPr sz="2400">
              <a:solidFill>
                <a:srgbClr val="3C3C3C"/>
              </a:solidFill>
              <a:highlight>
                <a:srgbClr val="FFFFFF"/>
              </a:highlight>
            </a:endParaRPr>
          </a:p>
          <a:p>
            <a:pPr marL="457200" lvl="0" indent="-381000" algn="l" rtl="0">
              <a:lnSpc>
                <a:spcPct val="90000"/>
              </a:lnSpc>
              <a:spcBef>
                <a:spcPts val="0"/>
              </a:spcBef>
              <a:spcAft>
                <a:spcPts val="0"/>
              </a:spcAft>
              <a:buClr>
                <a:srgbClr val="3C3C3C"/>
              </a:buClr>
              <a:buSzPts val="2400"/>
              <a:buChar char="-"/>
            </a:pPr>
            <a:r>
              <a:rPr lang="en-US" sz="2400">
                <a:solidFill>
                  <a:srgbClr val="3C3C3C"/>
                </a:solidFill>
                <a:highlight>
                  <a:srgbClr val="FFFFFF"/>
                </a:highlight>
              </a:rPr>
              <a:t>Fostering Connections to Success and Increasing Adoptions Act of 2008</a:t>
            </a:r>
            <a:endParaRPr sz="2400">
              <a:solidFill>
                <a:srgbClr val="3C3C3C"/>
              </a:solidFill>
              <a:highlight>
                <a:srgbClr val="FFFFFF"/>
              </a:highlight>
            </a:endParaRPr>
          </a:p>
          <a:p>
            <a:pPr marL="457200" lvl="0" indent="0" algn="l" rtl="0">
              <a:lnSpc>
                <a:spcPct val="90000"/>
              </a:lnSpc>
              <a:spcBef>
                <a:spcPts val="0"/>
              </a:spcBef>
              <a:spcAft>
                <a:spcPts val="0"/>
              </a:spcAft>
              <a:buSzPts val="1800"/>
              <a:buNone/>
            </a:pPr>
            <a:endParaRPr sz="2400">
              <a:solidFill>
                <a:srgbClr val="3C3C3C"/>
              </a:solidFill>
              <a:highlight>
                <a:srgbClr val="FFFFFF"/>
              </a:highlight>
            </a:endParaRPr>
          </a:p>
          <a:p>
            <a:pPr marL="457200" lvl="0" indent="-381000" algn="l" rtl="0">
              <a:lnSpc>
                <a:spcPct val="90000"/>
              </a:lnSpc>
              <a:spcBef>
                <a:spcPts val="0"/>
              </a:spcBef>
              <a:spcAft>
                <a:spcPts val="0"/>
              </a:spcAft>
              <a:buClr>
                <a:srgbClr val="3C3C3C"/>
              </a:buClr>
              <a:buSzPts val="2400"/>
              <a:buChar char="-"/>
            </a:pPr>
            <a:r>
              <a:rPr lang="en-US" sz="2400">
                <a:solidFill>
                  <a:srgbClr val="3C3C3C"/>
                </a:solidFill>
                <a:highlight>
                  <a:srgbClr val="FFFFFF"/>
                </a:highlight>
              </a:rPr>
              <a:t>Extended Foster Care Program </a:t>
            </a:r>
            <a:endParaRPr sz="2400">
              <a:solidFill>
                <a:srgbClr val="3C3C3C"/>
              </a:solidFill>
              <a:highlight>
                <a:srgbClr val="FFFFFF"/>
              </a:highlight>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latin typeface="Georgia"/>
              <a:ea typeface="Georgia"/>
              <a:cs typeface="Georgia"/>
              <a:sym typeface="Georgia"/>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latin typeface="Georgia"/>
              <a:ea typeface="Georgia"/>
              <a:cs typeface="Georgia"/>
              <a:sym typeface="Georgia"/>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latin typeface="Georgia"/>
              <a:ea typeface="Georgia"/>
              <a:cs typeface="Georgia"/>
              <a:sym typeface="Georgia"/>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latin typeface="Georgia"/>
              <a:ea typeface="Georgia"/>
              <a:cs typeface="Georgia"/>
              <a:sym typeface="Georgia"/>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latin typeface="Georgia"/>
              <a:ea typeface="Georgia"/>
              <a:cs typeface="Georgia"/>
              <a:sym typeface="Georgia"/>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latin typeface="Georgia"/>
              <a:ea typeface="Georgia"/>
              <a:cs typeface="Georgia"/>
              <a:sym typeface="Georgia"/>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latin typeface="Georgia"/>
              <a:ea typeface="Georgia"/>
              <a:cs typeface="Georgia"/>
              <a:sym typeface="Georgia"/>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latin typeface="Georgia"/>
              <a:ea typeface="Georgia"/>
              <a:cs typeface="Georgia"/>
              <a:sym typeface="Georgia"/>
            </a:endParaRPr>
          </a:p>
          <a:p>
            <a:pPr marL="228600" lvl="0" indent="-50800" algn="l" rtl="0">
              <a:lnSpc>
                <a:spcPct val="90000"/>
              </a:lnSpc>
              <a:spcBef>
                <a:spcPts val="0"/>
              </a:spcBef>
              <a:spcAft>
                <a:spcPts val="0"/>
              </a:spcAft>
              <a:buClr>
                <a:schemeClr val="dk1"/>
              </a:buClr>
              <a:buSzPts val="2800"/>
              <a:buNone/>
            </a:pPr>
            <a:endParaRPr sz="2400">
              <a:solidFill>
                <a:srgbClr val="3C3C3C"/>
              </a:solidFill>
              <a:highlight>
                <a:srgbClr val="FFFFFF"/>
              </a:highlight>
              <a:latin typeface="Georgia"/>
              <a:ea typeface="Georgia"/>
              <a:cs typeface="Georgia"/>
              <a:sym typeface="Georgia"/>
            </a:endParaRPr>
          </a:p>
        </p:txBody>
      </p:sp>
      <p:pic>
        <p:nvPicPr>
          <p:cNvPr id="106" name="Google Shape;106;p16"/>
          <p:cNvPicPr preferRelativeResize="0"/>
          <p:nvPr/>
        </p:nvPicPr>
        <p:blipFill rotWithShape="1">
          <a:blip r:embed="rId3">
            <a:alphaModFix/>
          </a:blip>
          <a:srcRect/>
          <a:stretch/>
        </p:blipFill>
        <p:spPr>
          <a:xfrm>
            <a:off x="8624573" y="4151325"/>
            <a:ext cx="3151575" cy="1424050"/>
          </a:xfrm>
          <a:prstGeom prst="rect">
            <a:avLst/>
          </a:prstGeom>
          <a:noFill/>
          <a:ln>
            <a:noFill/>
          </a:ln>
        </p:spPr>
      </p:pic>
      <p:pic>
        <p:nvPicPr>
          <p:cNvPr id="107" name="Google Shape;107;p16"/>
          <p:cNvPicPr preferRelativeResize="0"/>
          <p:nvPr/>
        </p:nvPicPr>
        <p:blipFill rotWithShape="1">
          <a:blip r:embed="rId4">
            <a:alphaModFix/>
          </a:blip>
          <a:srcRect/>
          <a:stretch/>
        </p:blipFill>
        <p:spPr>
          <a:xfrm>
            <a:off x="8147675" y="898775"/>
            <a:ext cx="3467101" cy="1714108"/>
          </a:xfrm>
          <a:prstGeom prst="rect">
            <a:avLst/>
          </a:prstGeom>
          <a:noFill/>
          <a:ln>
            <a:noFill/>
          </a:ln>
        </p:spPr>
      </p:pic>
      <p:pic>
        <p:nvPicPr>
          <p:cNvPr id="108" name="Google Shape;108;p16"/>
          <p:cNvPicPr preferRelativeResize="0"/>
          <p:nvPr/>
        </p:nvPicPr>
        <p:blipFill rotWithShape="1">
          <a:blip r:embed="rId5">
            <a:alphaModFix/>
          </a:blip>
          <a:srcRect/>
          <a:stretch/>
        </p:blipFill>
        <p:spPr>
          <a:xfrm>
            <a:off x="3395675" y="5167300"/>
            <a:ext cx="3819525" cy="781050"/>
          </a:xfrm>
          <a:prstGeom prst="rect">
            <a:avLst/>
          </a:prstGeom>
          <a:noFill/>
          <a:ln>
            <a:noFill/>
          </a:ln>
        </p:spPr>
      </p:pic>
      <p:pic>
        <p:nvPicPr>
          <p:cNvPr id="109" name="Google Shape;109;p16"/>
          <p:cNvPicPr preferRelativeResize="0"/>
          <p:nvPr/>
        </p:nvPicPr>
        <p:blipFill rotWithShape="1">
          <a:blip r:embed="rId6">
            <a:alphaModFix/>
          </a:blip>
          <a:srcRect/>
          <a:stretch/>
        </p:blipFill>
        <p:spPr>
          <a:xfrm>
            <a:off x="6617275" y="2914650"/>
            <a:ext cx="3467100" cy="102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Proposed solution </a:t>
            </a:r>
            <a:endParaRPr/>
          </a:p>
        </p:txBody>
      </p:sp>
      <p:sp>
        <p:nvSpPr>
          <p:cNvPr id="115" name="Google Shape;115;p17"/>
          <p:cNvSpPr txBox="1">
            <a:spLocks noGrp="1"/>
          </p:cNvSpPr>
          <p:nvPr>
            <p:ph type="body" idx="1"/>
          </p:nvPr>
        </p:nvSpPr>
        <p:spPr>
          <a:xfrm>
            <a:off x="522475" y="1821600"/>
            <a:ext cx="10831200" cy="46602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b="1"/>
              <a:t>Centralized Location of Information via user friendly App</a:t>
            </a:r>
            <a:endParaRPr sz="2400"/>
          </a:p>
          <a:p>
            <a:pPr marL="228600" lvl="0" indent="-50800" algn="l" rtl="0">
              <a:lnSpc>
                <a:spcPct val="90000"/>
              </a:lnSpc>
              <a:spcBef>
                <a:spcPts val="0"/>
              </a:spcBef>
              <a:spcAft>
                <a:spcPts val="0"/>
              </a:spcAft>
              <a:buClr>
                <a:schemeClr val="dk1"/>
              </a:buClr>
              <a:buSzPts val="2800"/>
              <a:buNone/>
            </a:pPr>
            <a:endParaRPr sz="2400"/>
          </a:p>
          <a:p>
            <a:pPr marL="457200" lvl="0" indent="-381000" algn="l" rtl="0">
              <a:lnSpc>
                <a:spcPct val="90000"/>
              </a:lnSpc>
              <a:spcBef>
                <a:spcPts val="0"/>
              </a:spcBef>
              <a:spcAft>
                <a:spcPts val="0"/>
              </a:spcAft>
              <a:buSzPts val="2400"/>
              <a:buChar char="•"/>
            </a:pPr>
            <a:r>
              <a:rPr lang="en-US" sz="2400" b="1"/>
              <a:t>Target the community: </a:t>
            </a:r>
            <a:endParaRPr sz="2400" b="1"/>
          </a:p>
          <a:p>
            <a:pPr marL="914400" lvl="0" indent="-381000" algn="l" rtl="0">
              <a:lnSpc>
                <a:spcPct val="90000"/>
              </a:lnSpc>
              <a:spcBef>
                <a:spcPts val="0"/>
              </a:spcBef>
              <a:spcAft>
                <a:spcPts val="0"/>
              </a:spcAft>
              <a:buSzPts val="2400"/>
              <a:buChar char="-"/>
            </a:pPr>
            <a:r>
              <a:rPr lang="en-US" sz="2400"/>
              <a:t>Children, Foster Parents, Case Workers, School Counselors, Teachers</a:t>
            </a:r>
            <a:endParaRPr sz="2400"/>
          </a:p>
          <a:p>
            <a:pPr marL="228600" lvl="0" indent="-50800" algn="l" rtl="0">
              <a:lnSpc>
                <a:spcPct val="90000"/>
              </a:lnSpc>
              <a:spcBef>
                <a:spcPts val="0"/>
              </a:spcBef>
              <a:spcAft>
                <a:spcPts val="0"/>
              </a:spcAft>
              <a:buClr>
                <a:schemeClr val="dk1"/>
              </a:buClr>
              <a:buSzPts val="2800"/>
              <a:buNone/>
            </a:pPr>
            <a:endParaRPr sz="2400"/>
          </a:p>
          <a:p>
            <a:pPr marL="457200" lvl="0" indent="-381000" algn="l" rtl="0">
              <a:lnSpc>
                <a:spcPct val="90000"/>
              </a:lnSpc>
              <a:spcBef>
                <a:spcPts val="0"/>
              </a:spcBef>
              <a:spcAft>
                <a:spcPts val="0"/>
              </a:spcAft>
              <a:buSzPts val="2400"/>
              <a:buChar char="•"/>
            </a:pPr>
            <a:r>
              <a:rPr lang="en-US" sz="2400" b="1"/>
              <a:t>Desired Outcome:</a:t>
            </a:r>
            <a:r>
              <a:rPr lang="en-US" sz="2400"/>
              <a:t> Less foster children end up homeless and on the streets due to early intervention and access to resources to prepare for the transition while still in final years of high school </a:t>
            </a:r>
            <a:endParaRPr sz="2400"/>
          </a:p>
          <a:p>
            <a:pPr marL="0" lvl="0" indent="0" algn="l" rtl="0">
              <a:lnSpc>
                <a:spcPct val="90000"/>
              </a:lnSpc>
              <a:spcBef>
                <a:spcPts val="0"/>
              </a:spcBef>
              <a:spcAft>
                <a:spcPts val="0"/>
              </a:spcAft>
              <a:buSzPts val="1800"/>
              <a:buNone/>
            </a:pPr>
            <a:endParaRPr sz="2400"/>
          </a:p>
          <a:p>
            <a:pPr marL="457200" lvl="0" indent="-381000" algn="l" rtl="0">
              <a:lnSpc>
                <a:spcPct val="90000"/>
              </a:lnSpc>
              <a:spcBef>
                <a:spcPts val="0"/>
              </a:spcBef>
              <a:spcAft>
                <a:spcPts val="0"/>
              </a:spcAft>
              <a:buSzPts val="2400"/>
              <a:buChar char="•"/>
            </a:pPr>
            <a:r>
              <a:rPr lang="en-US" sz="2400" b="1"/>
              <a:t>Test Effectiveness</a:t>
            </a:r>
            <a:r>
              <a:rPr lang="en-US" sz="2400"/>
              <a:t>: Pilot Study</a:t>
            </a:r>
            <a:endParaRPr sz="2400"/>
          </a:p>
          <a:p>
            <a:pPr marL="228600" lvl="0" indent="-50800" algn="l" rtl="0">
              <a:lnSpc>
                <a:spcPct val="90000"/>
              </a:lnSpc>
              <a:spcBef>
                <a:spcPts val="0"/>
              </a:spcBef>
              <a:spcAft>
                <a:spcPts val="0"/>
              </a:spcAft>
              <a:buClr>
                <a:schemeClr val="dk1"/>
              </a:buClr>
              <a:buSzPts val="2800"/>
              <a:buNone/>
            </a:pPr>
            <a:endParaRPr sz="2400"/>
          </a:p>
          <a:p>
            <a:pPr marL="228600" lvl="0" indent="-50800" algn="l" rtl="0">
              <a:lnSpc>
                <a:spcPct val="90000"/>
              </a:lnSpc>
              <a:spcBef>
                <a:spcPts val="0"/>
              </a:spcBef>
              <a:spcAft>
                <a:spcPts val="0"/>
              </a:spcAft>
              <a:buClr>
                <a:schemeClr val="dk1"/>
              </a:buClr>
              <a:buSzPts val="2800"/>
              <a:buNone/>
            </a:pP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473275" y="447275"/>
            <a:ext cx="10515600" cy="659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t>App Home Screen Layout </a:t>
            </a:r>
            <a:endParaRPr sz="3000"/>
          </a:p>
        </p:txBody>
      </p:sp>
      <p:pic>
        <p:nvPicPr>
          <p:cNvPr id="121" name="Google Shape;121;p18" descr="Image result for iphone outline"/>
          <p:cNvPicPr preferRelativeResize="0"/>
          <p:nvPr/>
        </p:nvPicPr>
        <p:blipFill rotWithShape="1">
          <a:blip r:embed="rId3">
            <a:alphaModFix/>
          </a:blip>
          <a:srcRect l="17137" t="5214" r="20904" b="5338"/>
          <a:stretch/>
        </p:blipFill>
        <p:spPr>
          <a:xfrm>
            <a:off x="6000500" y="350350"/>
            <a:ext cx="3229974" cy="6170999"/>
          </a:xfrm>
          <a:prstGeom prst="rect">
            <a:avLst/>
          </a:prstGeom>
          <a:noFill/>
          <a:ln>
            <a:noFill/>
          </a:ln>
        </p:spPr>
      </p:pic>
      <p:cxnSp>
        <p:nvCxnSpPr>
          <p:cNvPr id="122" name="Google Shape;122;p18"/>
          <p:cNvCxnSpPr/>
          <p:nvPr/>
        </p:nvCxnSpPr>
        <p:spPr>
          <a:xfrm flipH="1">
            <a:off x="7643750" y="1158125"/>
            <a:ext cx="4800" cy="4681200"/>
          </a:xfrm>
          <a:prstGeom prst="straightConnector1">
            <a:avLst/>
          </a:prstGeom>
          <a:noFill/>
          <a:ln w="9525" cap="flat" cmpd="sng">
            <a:solidFill>
              <a:schemeClr val="dk2"/>
            </a:solidFill>
            <a:prstDash val="solid"/>
            <a:round/>
            <a:headEnd type="none" w="sm" len="sm"/>
            <a:tailEnd type="none" w="sm" len="sm"/>
          </a:ln>
        </p:spPr>
      </p:cxnSp>
      <p:cxnSp>
        <p:nvCxnSpPr>
          <p:cNvPr id="123" name="Google Shape;123;p18"/>
          <p:cNvCxnSpPr/>
          <p:nvPr/>
        </p:nvCxnSpPr>
        <p:spPr>
          <a:xfrm>
            <a:off x="6247025" y="2300725"/>
            <a:ext cx="2746500" cy="5100"/>
          </a:xfrm>
          <a:prstGeom prst="straightConnector1">
            <a:avLst/>
          </a:prstGeom>
          <a:noFill/>
          <a:ln w="9525" cap="flat" cmpd="sng">
            <a:solidFill>
              <a:schemeClr val="dk2"/>
            </a:solidFill>
            <a:prstDash val="solid"/>
            <a:round/>
            <a:headEnd type="none" w="sm" len="sm"/>
            <a:tailEnd type="none" w="sm" len="sm"/>
          </a:ln>
        </p:spPr>
      </p:cxnSp>
      <p:pic>
        <p:nvPicPr>
          <p:cNvPr id="124" name="Google Shape;124;p18"/>
          <p:cNvPicPr preferRelativeResize="0"/>
          <p:nvPr/>
        </p:nvPicPr>
        <p:blipFill rotWithShape="1">
          <a:blip r:embed="rId4">
            <a:alphaModFix/>
          </a:blip>
          <a:srcRect l="7206" t="3405" r="4567" b="3554"/>
          <a:stretch/>
        </p:blipFill>
        <p:spPr>
          <a:xfrm>
            <a:off x="778075" y="1400925"/>
            <a:ext cx="2302375" cy="2228109"/>
          </a:xfrm>
          <a:prstGeom prst="rect">
            <a:avLst/>
          </a:prstGeom>
          <a:noFill/>
          <a:ln>
            <a:noFill/>
          </a:ln>
        </p:spPr>
      </p:pic>
      <p:sp>
        <p:nvSpPr>
          <p:cNvPr id="125" name="Google Shape;125;p18"/>
          <p:cNvSpPr txBox="1"/>
          <p:nvPr/>
        </p:nvSpPr>
        <p:spPr>
          <a:xfrm>
            <a:off x="9311500" y="3792600"/>
            <a:ext cx="2543100" cy="5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Food Resources</a:t>
            </a:r>
            <a:endParaRPr sz="2400" b="0" i="0" u="none" strike="noStrike" cap="none">
              <a:solidFill>
                <a:schemeClr val="dk1"/>
              </a:solidFill>
              <a:latin typeface="Arial"/>
              <a:ea typeface="Arial"/>
              <a:cs typeface="Arial"/>
              <a:sym typeface="Arial"/>
            </a:endParaRPr>
          </a:p>
        </p:txBody>
      </p:sp>
      <p:sp>
        <p:nvSpPr>
          <p:cNvPr id="126" name="Google Shape;126;p18"/>
          <p:cNvSpPr txBox="1"/>
          <p:nvPr/>
        </p:nvSpPr>
        <p:spPr>
          <a:xfrm>
            <a:off x="9276712" y="1106675"/>
            <a:ext cx="2605800" cy="5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Housing,Shelters, and Day Centers</a:t>
            </a:r>
            <a:endParaRPr sz="2400" b="0" i="0" u="none" strike="noStrike" cap="none">
              <a:solidFill>
                <a:schemeClr val="dk1"/>
              </a:solidFill>
              <a:latin typeface="Arial"/>
              <a:ea typeface="Arial"/>
              <a:cs typeface="Arial"/>
              <a:sym typeface="Arial"/>
            </a:endParaRPr>
          </a:p>
        </p:txBody>
      </p:sp>
      <p:sp>
        <p:nvSpPr>
          <p:cNvPr id="127" name="Google Shape;127;p18"/>
          <p:cNvSpPr txBox="1"/>
          <p:nvPr/>
        </p:nvSpPr>
        <p:spPr>
          <a:xfrm>
            <a:off x="9311500" y="2610975"/>
            <a:ext cx="1396800" cy="5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Clothing</a:t>
            </a:r>
            <a:endParaRPr sz="2400" b="0" i="0" u="none" strike="noStrike" cap="none">
              <a:solidFill>
                <a:schemeClr val="dk1"/>
              </a:solidFill>
              <a:latin typeface="Arial"/>
              <a:ea typeface="Arial"/>
              <a:cs typeface="Arial"/>
              <a:sym typeface="Arial"/>
            </a:endParaRPr>
          </a:p>
        </p:txBody>
      </p:sp>
      <p:sp>
        <p:nvSpPr>
          <p:cNvPr id="128" name="Google Shape;128;p18"/>
          <p:cNvSpPr txBox="1"/>
          <p:nvPr/>
        </p:nvSpPr>
        <p:spPr>
          <a:xfrm>
            <a:off x="9311500" y="4987475"/>
            <a:ext cx="1964100" cy="5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Healthcare</a:t>
            </a:r>
            <a:endParaRPr sz="2400" b="0" i="0" u="none" strike="noStrike" cap="none">
              <a:solidFill>
                <a:schemeClr val="dk1"/>
              </a:solidFill>
              <a:latin typeface="Arial"/>
              <a:ea typeface="Arial"/>
              <a:cs typeface="Arial"/>
              <a:sym typeface="Arial"/>
            </a:endParaRPr>
          </a:p>
        </p:txBody>
      </p:sp>
      <p:pic>
        <p:nvPicPr>
          <p:cNvPr id="129" name="Google Shape;129;p18"/>
          <p:cNvPicPr preferRelativeResize="0"/>
          <p:nvPr/>
        </p:nvPicPr>
        <p:blipFill rotWithShape="1">
          <a:blip r:embed="rId5">
            <a:alphaModFix/>
          </a:blip>
          <a:srcRect/>
          <a:stretch/>
        </p:blipFill>
        <p:spPr>
          <a:xfrm>
            <a:off x="7719950" y="3551675"/>
            <a:ext cx="1178700" cy="910601"/>
          </a:xfrm>
          <a:prstGeom prst="rect">
            <a:avLst/>
          </a:prstGeom>
          <a:noFill/>
          <a:ln>
            <a:noFill/>
          </a:ln>
        </p:spPr>
      </p:pic>
      <p:cxnSp>
        <p:nvCxnSpPr>
          <p:cNvPr id="130" name="Google Shape;130;p18"/>
          <p:cNvCxnSpPr/>
          <p:nvPr/>
        </p:nvCxnSpPr>
        <p:spPr>
          <a:xfrm rot="10800000" flipH="1">
            <a:off x="6235375" y="3423225"/>
            <a:ext cx="2778000" cy="6600"/>
          </a:xfrm>
          <a:prstGeom prst="straightConnector1">
            <a:avLst/>
          </a:prstGeom>
          <a:noFill/>
          <a:ln w="9525" cap="flat" cmpd="sng">
            <a:solidFill>
              <a:schemeClr val="dk2"/>
            </a:solidFill>
            <a:prstDash val="solid"/>
            <a:round/>
            <a:headEnd type="none" w="sm" len="sm"/>
            <a:tailEnd type="none" w="sm" len="sm"/>
          </a:ln>
        </p:spPr>
      </p:cxnSp>
      <p:cxnSp>
        <p:nvCxnSpPr>
          <p:cNvPr id="131" name="Google Shape;131;p18"/>
          <p:cNvCxnSpPr/>
          <p:nvPr/>
        </p:nvCxnSpPr>
        <p:spPr>
          <a:xfrm>
            <a:off x="6266800" y="4660575"/>
            <a:ext cx="2746500" cy="5100"/>
          </a:xfrm>
          <a:prstGeom prst="straightConnector1">
            <a:avLst/>
          </a:prstGeom>
          <a:noFill/>
          <a:ln w="9525" cap="flat" cmpd="sng">
            <a:solidFill>
              <a:schemeClr val="dk2"/>
            </a:solidFill>
            <a:prstDash val="solid"/>
            <a:round/>
            <a:headEnd type="none" w="sm" len="sm"/>
            <a:tailEnd type="none" w="sm" len="sm"/>
          </a:ln>
        </p:spPr>
      </p:cxnSp>
      <p:pic>
        <p:nvPicPr>
          <p:cNvPr id="132" name="Google Shape;132;p18"/>
          <p:cNvPicPr preferRelativeResize="0"/>
          <p:nvPr/>
        </p:nvPicPr>
        <p:blipFill rotWithShape="1">
          <a:blip r:embed="rId6">
            <a:alphaModFix/>
          </a:blip>
          <a:srcRect/>
          <a:stretch/>
        </p:blipFill>
        <p:spPr>
          <a:xfrm>
            <a:off x="7854862" y="2359575"/>
            <a:ext cx="927900" cy="1009907"/>
          </a:xfrm>
          <a:prstGeom prst="rect">
            <a:avLst/>
          </a:prstGeom>
          <a:noFill/>
          <a:ln>
            <a:noFill/>
          </a:ln>
        </p:spPr>
      </p:pic>
      <p:pic>
        <p:nvPicPr>
          <p:cNvPr id="133" name="Google Shape;133;p18"/>
          <p:cNvPicPr preferRelativeResize="0"/>
          <p:nvPr/>
        </p:nvPicPr>
        <p:blipFill rotWithShape="1">
          <a:blip r:embed="rId7">
            <a:alphaModFix/>
          </a:blip>
          <a:srcRect/>
          <a:stretch/>
        </p:blipFill>
        <p:spPr>
          <a:xfrm>
            <a:off x="7718850" y="1330200"/>
            <a:ext cx="1178700" cy="725357"/>
          </a:xfrm>
          <a:prstGeom prst="rect">
            <a:avLst/>
          </a:prstGeom>
          <a:noFill/>
          <a:ln>
            <a:noFill/>
          </a:ln>
        </p:spPr>
      </p:pic>
      <p:pic>
        <p:nvPicPr>
          <p:cNvPr id="134" name="Google Shape;134;p18"/>
          <p:cNvPicPr preferRelativeResize="0"/>
          <p:nvPr/>
        </p:nvPicPr>
        <p:blipFill rotWithShape="1">
          <a:blip r:embed="rId8">
            <a:alphaModFix/>
          </a:blip>
          <a:srcRect t="15783" b="13152"/>
          <a:stretch/>
        </p:blipFill>
        <p:spPr>
          <a:xfrm>
            <a:off x="7648550" y="4774775"/>
            <a:ext cx="1309500" cy="930579"/>
          </a:xfrm>
          <a:prstGeom prst="rect">
            <a:avLst/>
          </a:prstGeom>
          <a:noFill/>
          <a:ln>
            <a:noFill/>
          </a:ln>
        </p:spPr>
      </p:pic>
      <p:pic>
        <p:nvPicPr>
          <p:cNvPr id="135" name="Google Shape;135;p18"/>
          <p:cNvPicPr preferRelativeResize="0"/>
          <p:nvPr/>
        </p:nvPicPr>
        <p:blipFill rotWithShape="1">
          <a:blip r:embed="rId9">
            <a:alphaModFix/>
          </a:blip>
          <a:srcRect t="21956" b="31226"/>
          <a:stretch/>
        </p:blipFill>
        <p:spPr>
          <a:xfrm>
            <a:off x="6263950" y="1420326"/>
            <a:ext cx="1309500" cy="613074"/>
          </a:xfrm>
          <a:prstGeom prst="rect">
            <a:avLst/>
          </a:prstGeom>
          <a:noFill/>
          <a:ln>
            <a:noFill/>
          </a:ln>
        </p:spPr>
      </p:pic>
      <p:sp>
        <p:nvSpPr>
          <p:cNvPr id="136" name="Google Shape;136;p18"/>
          <p:cNvSpPr txBox="1"/>
          <p:nvPr/>
        </p:nvSpPr>
        <p:spPr>
          <a:xfrm>
            <a:off x="3990175" y="1310525"/>
            <a:ext cx="1964100" cy="5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Employment</a:t>
            </a:r>
            <a:endParaRPr sz="2400" b="0" i="0" u="none" strike="noStrike" cap="none">
              <a:solidFill>
                <a:schemeClr val="dk1"/>
              </a:solidFill>
              <a:latin typeface="Arial"/>
              <a:ea typeface="Arial"/>
              <a:cs typeface="Arial"/>
              <a:sym typeface="Arial"/>
            </a:endParaRPr>
          </a:p>
        </p:txBody>
      </p:sp>
      <p:pic>
        <p:nvPicPr>
          <p:cNvPr id="137" name="Google Shape;137;p18"/>
          <p:cNvPicPr preferRelativeResize="0"/>
          <p:nvPr/>
        </p:nvPicPr>
        <p:blipFill rotWithShape="1">
          <a:blip r:embed="rId10">
            <a:alphaModFix/>
          </a:blip>
          <a:srcRect/>
          <a:stretch/>
        </p:blipFill>
        <p:spPr>
          <a:xfrm>
            <a:off x="6508225" y="3642275"/>
            <a:ext cx="929229" cy="805850"/>
          </a:xfrm>
          <a:prstGeom prst="rect">
            <a:avLst/>
          </a:prstGeom>
          <a:noFill/>
          <a:ln>
            <a:noFill/>
          </a:ln>
        </p:spPr>
      </p:pic>
      <p:sp>
        <p:nvSpPr>
          <p:cNvPr id="138" name="Google Shape;138;p18"/>
          <p:cNvSpPr txBox="1"/>
          <p:nvPr/>
        </p:nvSpPr>
        <p:spPr>
          <a:xfrm>
            <a:off x="3249600" y="3760925"/>
            <a:ext cx="2605800" cy="5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Higher Education</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pic>
        <p:nvPicPr>
          <p:cNvPr id="139" name="Google Shape;139;p18"/>
          <p:cNvPicPr preferRelativeResize="0"/>
          <p:nvPr/>
        </p:nvPicPr>
        <p:blipFill rotWithShape="1">
          <a:blip r:embed="rId11">
            <a:alphaModFix/>
          </a:blip>
          <a:srcRect/>
          <a:stretch/>
        </p:blipFill>
        <p:spPr>
          <a:xfrm>
            <a:off x="6508213" y="2384275"/>
            <a:ext cx="929225" cy="808106"/>
          </a:xfrm>
          <a:prstGeom prst="rect">
            <a:avLst/>
          </a:prstGeom>
          <a:noFill/>
          <a:ln>
            <a:noFill/>
          </a:ln>
        </p:spPr>
      </p:pic>
      <p:sp>
        <p:nvSpPr>
          <p:cNvPr id="140" name="Google Shape;140;p18"/>
          <p:cNvSpPr txBox="1"/>
          <p:nvPr/>
        </p:nvSpPr>
        <p:spPr>
          <a:xfrm>
            <a:off x="3682688" y="2535725"/>
            <a:ext cx="2375700" cy="5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Social Support</a:t>
            </a:r>
            <a:endParaRPr sz="2400" b="0" i="0" u="none" strike="noStrike" cap="none">
              <a:solidFill>
                <a:schemeClr val="dk1"/>
              </a:solidFill>
              <a:latin typeface="Arial"/>
              <a:ea typeface="Arial"/>
              <a:cs typeface="Arial"/>
              <a:sym typeface="Arial"/>
            </a:endParaRPr>
          </a:p>
        </p:txBody>
      </p:sp>
      <p:sp>
        <p:nvSpPr>
          <p:cNvPr id="141" name="Google Shape;141;p18"/>
          <p:cNvSpPr txBox="1"/>
          <p:nvPr/>
        </p:nvSpPr>
        <p:spPr>
          <a:xfrm>
            <a:off x="2583600" y="5063675"/>
            <a:ext cx="3271800" cy="5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Community Resources</a:t>
            </a:r>
            <a:endParaRPr sz="2400" b="0" i="0" u="none" strike="noStrike" cap="none">
              <a:solidFill>
                <a:schemeClr val="dk1"/>
              </a:solidFill>
              <a:latin typeface="Arial"/>
              <a:ea typeface="Arial"/>
              <a:cs typeface="Arial"/>
              <a:sym typeface="Arial"/>
            </a:endParaRPr>
          </a:p>
        </p:txBody>
      </p:sp>
      <p:pic>
        <p:nvPicPr>
          <p:cNvPr id="142" name="Google Shape;142;p18"/>
          <p:cNvPicPr preferRelativeResize="0"/>
          <p:nvPr/>
        </p:nvPicPr>
        <p:blipFill rotWithShape="1">
          <a:blip r:embed="rId12">
            <a:alphaModFix/>
          </a:blip>
          <a:srcRect/>
          <a:stretch/>
        </p:blipFill>
        <p:spPr>
          <a:xfrm>
            <a:off x="6329350" y="4819651"/>
            <a:ext cx="1178700" cy="82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Food </a:t>
            </a:r>
            <a:endParaRPr/>
          </a:p>
        </p:txBody>
      </p:sp>
      <p:sp>
        <p:nvSpPr>
          <p:cNvPr id="148" name="Google Shape;148;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a:t>Include criteria and eligibility info, hours,</a:t>
            </a:r>
            <a:endParaRPr sz="2400"/>
          </a:p>
          <a:p>
            <a:pPr marL="457200" lvl="0" indent="0" algn="l" rtl="0">
              <a:lnSpc>
                <a:spcPct val="90000"/>
              </a:lnSpc>
              <a:spcBef>
                <a:spcPts val="0"/>
              </a:spcBef>
              <a:spcAft>
                <a:spcPts val="0"/>
              </a:spcAft>
              <a:buSzPts val="1800"/>
              <a:buNone/>
            </a:pPr>
            <a:r>
              <a:rPr lang="en-US" sz="2400"/>
              <a:t>phone numbers and bus routes</a:t>
            </a:r>
            <a:endParaRPr sz="2400"/>
          </a:p>
          <a:p>
            <a:pPr marL="457200" lvl="0" indent="-381000" algn="l" rtl="0">
              <a:lnSpc>
                <a:spcPct val="90000"/>
              </a:lnSpc>
              <a:spcBef>
                <a:spcPts val="0"/>
              </a:spcBef>
              <a:spcAft>
                <a:spcPts val="0"/>
              </a:spcAft>
              <a:buSzPts val="2400"/>
              <a:buChar char="●"/>
            </a:pPr>
            <a:r>
              <a:rPr lang="en-US" sz="2400"/>
              <a:t>Categories:</a:t>
            </a:r>
            <a:endParaRPr sz="2400"/>
          </a:p>
          <a:p>
            <a:pPr marL="914400" lvl="1" indent="-381000" algn="l" rtl="0">
              <a:lnSpc>
                <a:spcPct val="90000"/>
              </a:lnSpc>
              <a:spcBef>
                <a:spcPts val="0"/>
              </a:spcBef>
              <a:spcAft>
                <a:spcPts val="0"/>
              </a:spcAft>
              <a:buSzPts val="2400"/>
              <a:buChar char="○"/>
            </a:pPr>
            <a:r>
              <a:rPr lang="en-US" sz="2400"/>
              <a:t>Food bank navigator</a:t>
            </a:r>
            <a:endParaRPr sz="2400"/>
          </a:p>
          <a:p>
            <a:pPr marL="914400" lvl="1" indent="-381000" algn="l" rtl="0">
              <a:lnSpc>
                <a:spcPct val="90000"/>
              </a:lnSpc>
              <a:spcBef>
                <a:spcPts val="0"/>
              </a:spcBef>
              <a:spcAft>
                <a:spcPts val="0"/>
              </a:spcAft>
              <a:buSzPts val="2400"/>
              <a:buChar char="○"/>
            </a:pPr>
            <a:r>
              <a:rPr lang="en-US" sz="2400"/>
              <a:t>Hot meal navigator (general)</a:t>
            </a:r>
            <a:endParaRPr sz="2400"/>
          </a:p>
          <a:p>
            <a:pPr marL="914400" lvl="1" indent="-381000" algn="l" rtl="0">
              <a:lnSpc>
                <a:spcPct val="90000"/>
              </a:lnSpc>
              <a:spcBef>
                <a:spcPts val="0"/>
              </a:spcBef>
              <a:spcAft>
                <a:spcPts val="0"/>
              </a:spcAft>
              <a:buSzPts val="2400"/>
              <a:buChar char="○"/>
            </a:pPr>
            <a:r>
              <a:rPr lang="en-US" sz="2400"/>
              <a:t>“Food &amp; Community” Youth/YA</a:t>
            </a:r>
            <a:endParaRPr sz="2400"/>
          </a:p>
          <a:p>
            <a:pPr marL="457200" lvl="0" indent="-381000" algn="l" rtl="0">
              <a:lnSpc>
                <a:spcPct val="90000"/>
              </a:lnSpc>
              <a:spcBef>
                <a:spcPts val="0"/>
              </a:spcBef>
              <a:spcAft>
                <a:spcPts val="0"/>
              </a:spcAft>
              <a:buSzPts val="2400"/>
              <a:buChar char="●"/>
            </a:pPr>
            <a:r>
              <a:rPr lang="en-US" sz="2400"/>
              <a:t>“Food &amp; Community”</a:t>
            </a:r>
            <a:endParaRPr sz="2400"/>
          </a:p>
          <a:p>
            <a:pPr marL="914400" lvl="1" indent="-381000" algn="l" rtl="0">
              <a:lnSpc>
                <a:spcPct val="90000"/>
              </a:lnSpc>
              <a:spcBef>
                <a:spcPts val="0"/>
              </a:spcBef>
              <a:spcAft>
                <a:spcPts val="0"/>
              </a:spcAft>
              <a:buSzPts val="2400"/>
              <a:buChar char="○"/>
            </a:pPr>
            <a:r>
              <a:rPr lang="en-US" sz="2400"/>
              <a:t>The Doorway Project</a:t>
            </a:r>
            <a:endParaRPr sz="2400"/>
          </a:p>
          <a:p>
            <a:pPr marL="914400" lvl="1" indent="-381000" algn="l" rtl="0">
              <a:lnSpc>
                <a:spcPct val="90000"/>
              </a:lnSpc>
              <a:spcBef>
                <a:spcPts val="0"/>
              </a:spcBef>
              <a:spcAft>
                <a:spcPts val="0"/>
              </a:spcAft>
              <a:buSzPts val="2400"/>
              <a:buChar char="○"/>
            </a:pPr>
            <a:r>
              <a:rPr lang="en-US" sz="2400"/>
              <a:t>Teenfeed</a:t>
            </a:r>
            <a:endParaRPr sz="2400"/>
          </a:p>
          <a:p>
            <a:pPr marL="914400" lvl="1" indent="-381000" algn="l" rtl="0">
              <a:lnSpc>
                <a:spcPct val="90000"/>
              </a:lnSpc>
              <a:spcBef>
                <a:spcPts val="0"/>
              </a:spcBef>
              <a:spcAft>
                <a:spcPts val="0"/>
              </a:spcAft>
              <a:buSzPts val="2400"/>
              <a:buChar char="○"/>
            </a:pPr>
            <a:r>
              <a:rPr lang="en-US" sz="2400"/>
              <a:t>Street Youth Ministries (emergency)</a:t>
            </a:r>
            <a:endParaRPr sz="2400"/>
          </a:p>
          <a:p>
            <a:pPr marL="914400" lvl="1" indent="-381000" algn="l" rtl="0">
              <a:lnSpc>
                <a:spcPct val="90000"/>
              </a:lnSpc>
              <a:spcBef>
                <a:spcPts val="0"/>
              </a:spcBef>
              <a:spcAft>
                <a:spcPts val="0"/>
              </a:spcAft>
              <a:buSzPts val="2400"/>
              <a:buChar char="○"/>
            </a:pPr>
            <a:r>
              <a:rPr lang="en-US" sz="2400"/>
              <a:t>Day Centers  + Food:</a:t>
            </a:r>
            <a:endParaRPr sz="2400"/>
          </a:p>
          <a:p>
            <a:pPr marL="914400" lvl="0" indent="0" algn="l" rtl="0">
              <a:lnSpc>
                <a:spcPct val="90000"/>
              </a:lnSpc>
              <a:spcBef>
                <a:spcPts val="0"/>
              </a:spcBef>
              <a:spcAft>
                <a:spcPts val="0"/>
              </a:spcAft>
              <a:buSzPts val="1800"/>
              <a:buNone/>
            </a:pPr>
            <a:r>
              <a:rPr lang="en-US" sz="2400"/>
              <a:t>Youthcare UDYC, Orion Center,</a:t>
            </a:r>
            <a:endParaRPr sz="2400"/>
          </a:p>
          <a:p>
            <a:pPr marL="914400" lvl="0" indent="0" algn="l" rtl="0">
              <a:lnSpc>
                <a:spcPct val="90000"/>
              </a:lnSpc>
              <a:spcBef>
                <a:spcPts val="0"/>
              </a:spcBef>
              <a:spcAft>
                <a:spcPts val="0"/>
              </a:spcAft>
              <a:buSzPts val="1800"/>
              <a:buNone/>
            </a:pPr>
            <a:r>
              <a:rPr lang="en-US" sz="2400"/>
              <a:t>Jackson street, and more</a:t>
            </a:r>
            <a:endParaRPr sz="2400"/>
          </a:p>
          <a:p>
            <a:pPr marL="914400" lvl="0" indent="0" algn="l" rtl="0">
              <a:lnSpc>
                <a:spcPct val="90000"/>
              </a:lnSpc>
              <a:spcBef>
                <a:spcPts val="0"/>
              </a:spcBef>
              <a:spcAft>
                <a:spcPts val="0"/>
              </a:spcAft>
              <a:buSzPts val="1800"/>
              <a:buNone/>
            </a:pPr>
            <a:endParaRPr sz="2400"/>
          </a:p>
        </p:txBody>
      </p:sp>
      <p:pic>
        <p:nvPicPr>
          <p:cNvPr id="149" name="Google Shape;149;p19"/>
          <p:cNvPicPr preferRelativeResize="0"/>
          <p:nvPr/>
        </p:nvPicPr>
        <p:blipFill rotWithShape="1">
          <a:blip r:embed="rId3">
            <a:alphaModFix/>
          </a:blip>
          <a:srcRect/>
          <a:stretch/>
        </p:blipFill>
        <p:spPr>
          <a:xfrm>
            <a:off x="7418896" y="340512"/>
            <a:ext cx="4773104" cy="6176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Emergency Housing &amp; Shelters</a:t>
            </a:r>
            <a:endParaRPr/>
          </a:p>
        </p:txBody>
      </p:sp>
      <p:sp>
        <p:nvSpPr>
          <p:cNvPr id="155" name="Google Shape;155;p20"/>
          <p:cNvSpPr txBox="1">
            <a:spLocks noGrp="1"/>
          </p:cNvSpPr>
          <p:nvPr>
            <p:ph type="body" idx="1"/>
          </p:nvPr>
        </p:nvSpPr>
        <p:spPr>
          <a:xfrm>
            <a:off x="838200" y="1825625"/>
            <a:ext cx="6579600" cy="4351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2400"/>
              <a:t>Sections</a:t>
            </a:r>
            <a:endParaRPr sz="2400"/>
          </a:p>
          <a:p>
            <a:pPr marL="457200" lvl="0" indent="-381000" algn="l" rtl="0">
              <a:lnSpc>
                <a:spcPct val="90000"/>
              </a:lnSpc>
              <a:spcBef>
                <a:spcPts val="0"/>
              </a:spcBef>
              <a:spcAft>
                <a:spcPts val="0"/>
              </a:spcAft>
              <a:buSzPts val="2400"/>
              <a:buChar char="●"/>
            </a:pPr>
            <a:r>
              <a:rPr lang="en-US" sz="2400"/>
              <a:t>Shelter Hotlines &amp; Shelter locator</a:t>
            </a:r>
            <a:endParaRPr sz="2400"/>
          </a:p>
          <a:p>
            <a:pPr marL="457200" lvl="0" indent="-381000" algn="l" rtl="0">
              <a:lnSpc>
                <a:spcPct val="90000"/>
              </a:lnSpc>
              <a:spcBef>
                <a:spcPts val="0"/>
              </a:spcBef>
              <a:spcAft>
                <a:spcPts val="0"/>
              </a:spcAft>
              <a:buSzPts val="2400"/>
              <a:buChar char="●"/>
            </a:pPr>
            <a:r>
              <a:rPr lang="en-US" sz="2400"/>
              <a:t>Day Centers</a:t>
            </a:r>
            <a:endParaRPr sz="2400"/>
          </a:p>
          <a:p>
            <a:pPr marL="457200" lvl="0" indent="-381000" algn="l" rtl="0">
              <a:lnSpc>
                <a:spcPct val="90000"/>
              </a:lnSpc>
              <a:spcBef>
                <a:spcPts val="0"/>
              </a:spcBef>
              <a:spcAft>
                <a:spcPts val="0"/>
              </a:spcAft>
              <a:buSzPts val="2400"/>
              <a:buChar char="●"/>
            </a:pPr>
            <a:r>
              <a:rPr lang="en-US" sz="2400"/>
              <a:t>Transitional housing info</a:t>
            </a:r>
            <a:endParaRPr sz="2400"/>
          </a:p>
          <a:p>
            <a:pPr marL="457200" lvl="0" indent="-381000" algn="l" rtl="0">
              <a:lnSpc>
                <a:spcPct val="90000"/>
              </a:lnSpc>
              <a:spcBef>
                <a:spcPts val="0"/>
              </a:spcBef>
              <a:spcAft>
                <a:spcPts val="0"/>
              </a:spcAft>
              <a:buSzPts val="2400"/>
              <a:buChar char="●"/>
            </a:pPr>
            <a:r>
              <a:rPr lang="en-US" sz="2400"/>
              <a:t>CEA</a:t>
            </a:r>
            <a:endParaRPr sz="2400"/>
          </a:p>
          <a:p>
            <a:pPr marL="457200" lvl="0" indent="-381000" algn="l" rtl="0">
              <a:lnSpc>
                <a:spcPct val="90000"/>
              </a:lnSpc>
              <a:spcBef>
                <a:spcPts val="0"/>
              </a:spcBef>
              <a:spcAft>
                <a:spcPts val="0"/>
              </a:spcAft>
              <a:buSzPts val="2400"/>
              <a:buChar char="●"/>
            </a:pPr>
            <a:r>
              <a:rPr lang="en-US" sz="2400"/>
              <a:t>Affordable Housing Search</a:t>
            </a:r>
            <a:endParaRPr sz="2400"/>
          </a:p>
          <a:p>
            <a:pPr marL="0" lvl="0" indent="0" algn="l" rtl="0">
              <a:lnSpc>
                <a:spcPct val="90000"/>
              </a:lnSpc>
              <a:spcBef>
                <a:spcPts val="0"/>
              </a:spcBef>
              <a:spcAft>
                <a:spcPts val="0"/>
              </a:spcAft>
              <a:buSzPts val="1800"/>
              <a:buNone/>
            </a:pPr>
            <a:endParaRPr sz="2400"/>
          </a:p>
          <a:p>
            <a:pPr marL="0" lvl="0" indent="0" algn="l" rtl="0">
              <a:lnSpc>
                <a:spcPct val="90000"/>
              </a:lnSpc>
              <a:spcBef>
                <a:spcPts val="0"/>
              </a:spcBef>
              <a:spcAft>
                <a:spcPts val="0"/>
              </a:spcAft>
              <a:buSzPts val="1800"/>
              <a:buNone/>
            </a:pPr>
            <a:r>
              <a:rPr lang="en-US" sz="2400"/>
              <a:t>Easily compare what service sites offer with icons</a:t>
            </a:r>
            <a:endParaRPr sz="2400"/>
          </a:p>
        </p:txBody>
      </p:sp>
      <p:pic>
        <p:nvPicPr>
          <p:cNvPr id="156" name="Google Shape;156;p20" descr="Image result for iphone outline"/>
          <p:cNvPicPr preferRelativeResize="0"/>
          <p:nvPr/>
        </p:nvPicPr>
        <p:blipFill rotWithShape="1">
          <a:blip r:embed="rId3">
            <a:alphaModFix/>
          </a:blip>
          <a:srcRect l="17112" t="4730" r="20841" b="5162"/>
          <a:stretch/>
        </p:blipFill>
        <p:spPr>
          <a:xfrm>
            <a:off x="9046900" y="674750"/>
            <a:ext cx="3120999" cy="6183252"/>
          </a:xfrm>
          <a:prstGeom prst="rect">
            <a:avLst/>
          </a:prstGeom>
          <a:noFill/>
          <a:ln>
            <a:noFill/>
          </a:ln>
        </p:spPr>
      </p:pic>
      <p:graphicFrame>
        <p:nvGraphicFramePr>
          <p:cNvPr id="157" name="Google Shape;157;p20"/>
          <p:cNvGraphicFramePr/>
          <p:nvPr/>
        </p:nvGraphicFramePr>
        <p:xfrm>
          <a:off x="9276188" y="1338275"/>
          <a:ext cx="3000000" cy="3000000"/>
        </p:xfrm>
        <a:graphic>
          <a:graphicData uri="http://schemas.openxmlformats.org/drawingml/2006/table">
            <a:tbl>
              <a:tblPr>
                <a:noFill/>
                <a:tableStyleId>{40FD604D-B3D6-441D-9238-E2CC1BA5228C}</a:tableStyleId>
              </a:tblPr>
              <a:tblGrid>
                <a:gridCol w="2662425">
                  <a:extLst>
                    <a:ext uri="{9D8B030D-6E8A-4147-A177-3AD203B41FA5}">
                      <a16:colId xmlns:a16="http://schemas.microsoft.com/office/drawing/2014/main" val="20000"/>
                    </a:ext>
                  </a:extLst>
                </a:gridCol>
              </a:tblGrid>
              <a:tr h="4294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Shelter Hotlines</a:t>
                      </a:r>
                      <a:endParaRPr sz="1400" b="1"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Ages 7-17: </a:t>
                      </a:r>
                      <a:r>
                        <a:rPr lang="en-US" sz="1400" b="1" u="none" strike="noStrike" cap="none"/>
                        <a:t>(206) 236-5437</a:t>
                      </a:r>
                      <a:endParaRPr sz="1400" b="1"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Ages 18-24: </a:t>
                      </a:r>
                      <a:r>
                        <a:rPr lang="en-US" sz="1400" b="1" u="none" strike="noStrike" cap="none"/>
                        <a:t>(425)- 449-3868</a:t>
                      </a:r>
                      <a:endParaRPr sz="1400" b="1" u="none" strike="noStrike" cap="none"/>
                    </a:p>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List of Shelters / Locate</a:t>
                      </a:r>
                      <a:endParaRPr sz="1400" b="1" u="none" strike="noStrike" cap="none"/>
                    </a:p>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Safe Parking</a:t>
                      </a:r>
                      <a:endParaRPr sz="1400" b="1" u="none" strike="noStrike" cap="none"/>
                    </a:p>
                  </a:txBody>
                  <a:tcPr marL="91425" marR="91425" marT="91425" marB="91425">
                    <a:solidFill>
                      <a:srgbClr val="A4C2F4"/>
                    </a:solidFill>
                  </a:tcPr>
                </a:tc>
                <a:extLst>
                  <a:ext uri="{0D108BD9-81ED-4DB2-BD59-A6C34878D82A}">
                    <a16:rowId xmlns:a16="http://schemas.microsoft.com/office/drawing/2014/main" val="10000"/>
                  </a:ext>
                </a:extLst>
              </a:tr>
              <a:tr h="10158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Safe Place        </a:t>
                      </a:r>
                      <a:endParaRPr sz="1400" b="1"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Call / About</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b="1" u="none" strike="noStrike" cap="none"/>
                        <a:t>National Runaway Hotline</a:t>
                      </a:r>
                      <a:endParaRPr sz="1400" b="1"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Call / Chat / Website </a:t>
                      </a:r>
                      <a:endParaRPr sz="1400" u="none" strike="noStrike" cap="none"/>
                    </a:p>
                  </a:txBody>
                  <a:tcPr marL="91425" marR="91425" marT="91425" marB="91425">
                    <a:solidFill>
                      <a:srgbClr val="EA9999"/>
                    </a:solidFill>
                  </a:tcPr>
                </a:tc>
                <a:extLst>
                  <a:ext uri="{0D108BD9-81ED-4DB2-BD59-A6C34878D82A}">
                    <a16:rowId xmlns:a16="http://schemas.microsoft.com/office/drawing/2014/main" val="10001"/>
                  </a:ext>
                </a:extLst>
              </a:tr>
              <a:tr h="8745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Day Centers</a:t>
                      </a:r>
                      <a:endParaRPr sz="1400" b="1"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OPEN NOW</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US" sz="1400" u="none" strike="noStrike" cap="none"/>
                        <a:t>List of day centers</a:t>
                      </a:r>
                      <a:endParaRPr sz="1400" u="none" strike="noStrike" cap="none"/>
                    </a:p>
                  </a:txBody>
                  <a:tcPr marL="91425" marR="91425" marT="91425" marB="91425">
                    <a:solidFill>
                      <a:srgbClr val="FFFF00"/>
                    </a:solidFill>
                  </a:tcPr>
                </a:tc>
                <a:extLst>
                  <a:ext uri="{0D108BD9-81ED-4DB2-BD59-A6C34878D82A}">
                    <a16:rowId xmlns:a16="http://schemas.microsoft.com/office/drawing/2014/main" val="10002"/>
                  </a:ext>
                </a:extLst>
              </a:tr>
              <a:tr h="4623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Transitional Housing</a:t>
                      </a:r>
                      <a:endParaRPr sz="1400" b="1"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About</a:t>
                      </a:r>
                      <a:endParaRPr sz="1400" u="none" strike="noStrike" cap="none"/>
                    </a:p>
                  </a:txBody>
                  <a:tcPr marL="91425" marR="91425" marT="91425" marB="91425">
                    <a:solidFill>
                      <a:srgbClr val="B4A7D6"/>
                    </a:solidFill>
                  </a:tcPr>
                </a:tc>
                <a:extLst>
                  <a:ext uri="{0D108BD9-81ED-4DB2-BD59-A6C34878D82A}">
                    <a16:rowId xmlns:a16="http://schemas.microsoft.com/office/drawing/2014/main" val="10003"/>
                  </a:ext>
                </a:extLst>
              </a:tr>
              <a:tr h="7572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Coordinated Entry for All</a:t>
                      </a:r>
                      <a:endParaRPr sz="1400" b="1"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About</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Complete your intake</a:t>
                      </a:r>
                      <a:endParaRPr sz="1400" u="none" strike="noStrike" cap="none"/>
                    </a:p>
                  </a:txBody>
                  <a:tcPr marL="91425" marR="91425" marT="91425" marB="91425">
                    <a:solidFill>
                      <a:srgbClr val="D5A6BD"/>
                    </a:solidFill>
                  </a:tcPr>
                </a:tc>
                <a:extLst>
                  <a:ext uri="{0D108BD9-81ED-4DB2-BD59-A6C34878D82A}">
                    <a16:rowId xmlns:a16="http://schemas.microsoft.com/office/drawing/2014/main" val="10004"/>
                  </a:ext>
                </a:extLst>
              </a:tr>
              <a:tr h="37735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Affordable Housing Search </a:t>
                      </a:r>
                      <a:endParaRPr sz="1400" b="1" u="none" strike="noStrike" cap="none"/>
                    </a:p>
                  </a:txBody>
                  <a:tcPr marL="91425" marR="91425" marT="91425" marB="91425">
                    <a:solidFill>
                      <a:srgbClr val="FCE5CD"/>
                    </a:solidFill>
                  </a:tcPr>
                </a:tc>
                <a:extLst>
                  <a:ext uri="{0D108BD9-81ED-4DB2-BD59-A6C34878D82A}">
                    <a16:rowId xmlns:a16="http://schemas.microsoft.com/office/drawing/2014/main" val="10005"/>
                  </a:ext>
                </a:extLst>
              </a:tr>
            </a:tbl>
          </a:graphicData>
        </a:graphic>
      </p:graphicFrame>
      <p:pic>
        <p:nvPicPr>
          <p:cNvPr id="158" name="Google Shape;158;p20"/>
          <p:cNvPicPr preferRelativeResize="0"/>
          <p:nvPr/>
        </p:nvPicPr>
        <p:blipFill rotWithShape="1">
          <a:blip r:embed="rId4">
            <a:alphaModFix/>
          </a:blip>
          <a:srcRect l="41858" t="8460" r="37343" b="8758"/>
          <a:stretch/>
        </p:blipFill>
        <p:spPr>
          <a:xfrm>
            <a:off x="7136800" y="1825628"/>
            <a:ext cx="1639883" cy="4351499"/>
          </a:xfrm>
          <a:prstGeom prst="rect">
            <a:avLst/>
          </a:prstGeom>
          <a:noFill/>
          <a:ln>
            <a:noFill/>
          </a:ln>
        </p:spPr>
      </p:pic>
      <p:sp>
        <p:nvSpPr>
          <p:cNvPr id="159" name="Google Shape;159;p20"/>
          <p:cNvSpPr txBox="1"/>
          <p:nvPr/>
        </p:nvSpPr>
        <p:spPr>
          <a:xfrm>
            <a:off x="6384400" y="6177125"/>
            <a:ext cx="2662500" cy="18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ato"/>
                <a:ea typeface="Lato"/>
                <a:cs typeface="Lato"/>
                <a:sym typeface="Lato"/>
              </a:rPr>
              <a:t>Image from YouthCare.org</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Clothing </a:t>
            </a:r>
            <a:endParaRPr/>
          </a:p>
        </p:txBody>
      </p:sp>
      <p:sp>
        <p:nvSpPr>
          <p:cNvPr id="165" name="Google Shape;165;p21"/>
          <p:cNvSpPr txBox="1">
            <a:spLocks noGrp="1"/>
          </p:cNvSpPr>
          <p:nvPr>
            <p:ph type="body" idx="1"/>
          </p:nvPr>
        </p:nvSpPr>
        <p:spPr>
          <a:xfrm>
            <a:off x="838200" y="1863775"/>
            <a:ext cx="51858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List of Locations for Foster Care Clothing</a:t>
            </a: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r>
              <a:rPr lang="en-US"/>
              <a:t>-The Treehouse Wearhouse</a:t>
            </a:r>
            <a:endParaRPr/>
          </a:p>
          <a:p>
            <a:pPr marL="0" lvl="0" indent="0" algn="l" rtl="0">
              <a:lnSpc>
                <a:spcPct val="90000"/>
              </a:lnSpc>
              <a:spcBef>
                <a:spcPts val="1000"/>
              </a:spcBef>
              <a:spcAft>
                <a:spcPts val="0"/>
              </a:spcAft>
              <a:buSzPts val="1800"/>
              <a:buNone/>
            </a:pPr>
            <a:r>
              <a:rPr lang="en-US"/>
              <a:t>-YouthCare</a:t>
            </a: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p:txBody>
      </p:sp>
      <p:pic>
        <p:nvPicPr>
          <p:cNvPr id="166" name="Google Shape;166;p21" descr="Image result for iphone outline"/>
          <p:cNvPicPr preferRelativeResize="0"/>
          <p:nvPr/>
        </p:nvPicPr>
        <p:blipFill rotWithShape="1">
          <a:blip r:embed="rId3">
            <a:alphaModFix/>
          </a:blip>
          <a:srcRect l="17112" t="4730" r="20841" b="5162"/>
          <a:stretch/>
        </p:blipFill>
        <p:spPr>
          <a:xfrm>
            <a:off x="7893250" y="277875"/>
            <a:ext cx="3120999" cy="61832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838200" y="365125"/>
            <a:ext cx="2281500" cy="751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Clothing </a:t>
            </a:r>
            <a:endParaRPr/>
          </a:p>
        </p:txBody>
      </p:sp>
      <p:pic>
        <p:nvPicPr>
          <p:cNvPr id="172" name="Google Shape;172;p22" descr="Image result for iphone outline"/>
          <p:cNvPicPr preferRelativeResize="0"/>
          <p:nvPr/>
        </p:nvPicPr>
        <p:blipFill rotWithShape="1">
          <a:blip r:embed="rId3">
            <a:alphaModFix/>
          </a:blip>
          <a:srcRect l="17274" t="5144" r="20897" b="5529"/>
          <a:stretch/>
        </p:blipFill>
        <p:spPr>
          <a:xfrm>
            <a:off x="8113325" y="278750"/>
            <a:ext cx="3257075" cy="6338102"/>
          </a:xfrm>
          <a:prstGeom prst="rect">
            <a:avLst/>
          </a:prstGeom>
          <a:noFill/>
          <a:ln>
            <a:noFill/>
          </a:ln>
        </p:spPr>
      </p:pic>
      <p:sp>
        <p:nvSpPr>
          <p:cNvPr id="173" name="Google Shape;173;p22"/>
          <p:cNvSpPr txBox="1">
            <a:spLocks noGrp="1"/>
          </p:cNvSpPr>
          <p:nvPr>
            <p:ph type="body" idx="1"/>
          </p:nvPr>
        </p:nvSpPr>
        <p:spPr>
          <a:xfrm>
            <a:off x="686850" y="1306950"/>
            <a:ext cx="4588800" cy="48750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r>
              <a:rPr lang="en-US" sz="1800"/>
              <a:t>Map </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US" sz="1800"/>
              <a:t>Seattle, WA “The Treehouse Wearhouse” </a:t>
            </a:r>
            <a:endParaRPr sz="1800"/>
          </a:p>
          <a:p>
            <a:pPr marL="228600" lvl="0" indent="-50800" algn="l" rtl="0">
              <a:lnSpc>
                <a:spcPct val="90000"/>
              </a:lnSpc>
              <a:spcBef>
                <a:spcPts val="0"/>
              </a:spcBef>
              <a:spcAft>
                <a:spcPts val="0"/>
              </a:spcAft>
              <a:buClr>
                <a:schemeClr val="dk1"/>
              </a:buClr>
              <a:buSzPts val="2800"/>
              <a:buNone/>
            </a:pPr>
            <a:endParaRPr sz="1800"/>
          </a:p>
          <a:p>
            <a:pPr marL="228600" lvl="0" indent="-50800" algn="l" rtl="0">
              <a:lnSpc>
                <a:spcPct val="90000"/>
              </a:lnSpc>
              <a:spcBef>
                <a:spcPts val="0"/>
              </a:spcBef>
              <a:spcAft>
                <a:spcPts val="0"/>
              </a:spcAft>
              <a:buClr>
                <a:schemeClr val="dk1"/>
              </a:buClr>
              <a:buSzPts val="2800"/>
              <a:buNone/>
            </a:pPr>
            <a:r>
              <a:rPr lang="en-US" sz="1800" u="sng">
                <a:solidFill>
                  <a:schemeClr val="hlink"/>
                </a:solidFill>
                <a:hlinkClick r:id="rId4"/>
              </a:rPr>
              <a:t>https://www.treehouseforkids.org/our-services/the-wearhouse/</a:t>
            </a:r>
            <a:endParaRPr sz="1800"/>
          </a:p>
          <a:p>
            <a:pPr marL="228600" lvl="0" indent="-50800" algn="l" rtl="0">
              <a:lnSpc>
                <a:spcPct val="90000"/>
              </a:lnSpc>
              <a:spcBef>
                <a:spcPts val="0"/>
              </a:spcBef>
              <a:spcAft>
                <a:spcPts val="0"/>
              </a:spcAft>
              <a:buClr>
                <a:schemeClr val="dk1"/>
              </a:buClr>
              <a:buSzPts val="2800"/>
              <a:buNone/>
            </a:pPr>
            <a:endParaRPr sz="1800"/>
          </a:p>
          <a:p>
            <a:pPr marL="0" lvl="0" indent="0" algn="l" rtl="0">
              <a:lnSpc>
                <a:spcPct val="90000"/>
              </a:lnSpc>
              <a:spcBef>
                <a:spcPts val="0"/>
              </a:spcBef>
              <a:spcAft>
                <a:spcPts val="0"/>
              </a:spcAft>
              <a:buClr>
                <a:schemeClr val="dk1"/>
              </a:buClr>
              <a:buSzPts val="2800"/>
              <a:buNone/>
            </a:pPr>
            <a:r>
              <a:rPr lang="en-US" sz="1800"/>
              <a:t>“The Treehouse Wearhouse is a free store where youth in foster care and their caregivers can shop for high quality new and like-new clothing, shoes, school supplies, toys, books, free tickets to events and other essentials</a:t>
            </a:r>
            <a:endParaRPr sz="1800"/>
          </a:p>
          <a:p>
            <a:pPr marL="0" lvl="0" indent="0" algn="l" rtl="0">
              <a:lnSpc>
                <a:spcPct val="90000"/>
              </a:lnSpc>
              <a:spcBef>
                <a:spcPts val="0"/>
              </a:spcBef>
              <a:spcAft>
                <a:spcPts val="0"/>
              </a:spcAft>
              <a:buClr>
                <a:schemeClr val="dk1"/>
              </a:buClr>
              <a:buSzPts val="2800"/>
              <a:buNone/>
            </a:pPr>
            <a:r>
              <a:rPr lang="en-US" sz="1800"/>
              <a:t>(non-profit organization) </a:t>
            </a:r>
            <a:endParaRPr sz="1800"/>
          </a:p>
          <a:p>
            <a:pPr marL="0" lvl="0" indent="0" algn="l" rtl="0">
              <a:lnSpc>
                <a:spcPct val="90000"/>
              </a:lnSpc>
              <a:spcBef>
                <a:spcPts val="0"/>
              </a:spcBef>
              <a:spcAft>
                <a:spcPts val="0"/>
              </a:spcAft>
              <a:buClr>
                <a:schemeClr val="dk1"/>
              </a:buClr>
              <a:buSzPts val="2800"/>
              <a:buNone/>
            </a:pPr>
            <a:endParaRPr/>
          </a:p>
        </p:txBody>
      </p:sp>
      <p:pic>
        <p:nvPicPr>
          <p:cNvPr id="174" name="Google Shape;174;p22"/>
          <p:cNvPicPr preferRelativeResize="0"/>
          <p:nvPr/>
        </p:nvPicPr>
        <p:blipFill rotWithShape="1">
          <a:blip r:embed="rId5">
            <a:alphaModFix/>
          </a:blip>
          <a:srcRect/>
          <a:stretch/>
        </p:blipFill>
        <p:spPr>
          <a:xfrm>
            <a:off x="8375950" y="1199325"/>
            <a:ext cx="2695900" cy="4581252"/>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1847</Words>
  <Application>Microsoft Office PowerPoint</Application>
  <PresentationFormat>Widescreen</PresentationFormat>
  <Paragraphs>298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Raleway</vt:lpstr>
      <vt:lpstr>Georgia</vt:lpstr>
      <vt:lpstr>Calibri</vt:lpstr>
      <vt:lpstr>Lato</vt:lpstr>
      <vt:lpstr>Arial</vt:lpstr>
      <vt:lpstr>Streamline</vt:lpstr>
      <vt:lpstr>Resources for the Transition out of Foster Care  </vt:lpstr>
      <vt:lpstr>Motivational Statement  </vt:lpstr>
      <vt:lpstr>Current Programs </vt:lpstr>
      <vt:lpstr>Proposed solution </vt:lpstr>
      <vt:lpstr>App Home Screen Layout </vt:lpstr>
      <vt:lpstr>Food </vt:lpstr>
      <vt:lpstr>Emergency Housing &amp; Shelters</vt:lpstr>
      <vt:lpstr>Clothing </vt:lpstr>
      <vt:lpstr>Clothing </vt:lpstr>
      <vt:lpstr>Health </vt:lpstr>
      <vt:lpstr>Employment </vt:lpstr>
      <vt:lpstr>Higher Education - What are the options? </vt:lpstr>
      <vt:lpstr>Need Help? Resources in the Community </vt:lpstr>
      <vt:lpstr>Social Support </vt:lpstr>
      <vt:lpstr>Pilot Study Details </vt:lpstr>
      <vt:lpstr>Summary Slide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Resources for the Transition out of Foster Care  </dc:title>
  <dc:creator>Kiarra Bishop</dc:creator>
  <cp:lastModifiedBy>Kiarra Bishop</cp:lastModifiedBy>
  <cp:revision>1</cp:revision>
  <dcterms:modified xsi:type="dcterms:W3CDTF">2020-01-26T20:16:23Z</dcterms:modified>
</cp:coreProperties>
</file>